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1" r:id="rId3"/>
    <p:sldId id="333" r:id="rId4"/>
    <p:sldId id="293" r:id="rId5"/>
    <p:sldId id="331" r:id="rId6"/>
    <p:sldId id="332" r:id="rId7"/>
    <p:sldId id="312" r:id="rId8"/>
    <p:sldId id="313" r:id="rId9"/>
    <p:sldId id="295" r:id="rId10"/>
    <p:sldId id="339" r:id="rId11"/>
    <p:sldId id="279" r:id="rId12"/>
    <p:sldId id="323" r:id="rId13"/>
    <p:sldId id="335" r:id="rId14"/>
    <p:sldId id="337" r:id="rId15"/>
    <p:sldId id="338" r:id="rId16"/>
    <p:sldId id="320" r:id="rId17"/>
    <p:sldId id="321" r:id="rId18"/>
    <p:sldId id="327" r:id="rId19"/>
    <p:sldId id="328" r:id="rId20"/>
    <p:sldId id="329" r:id="rId21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lo Skit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FF0000"/>
    <a:srgbClr val="6B95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25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6F9C37E-F739-48E6-8EAD-3809C070BDC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17F31882-5A63-4194-B522-E0D450A92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06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pPr>
              <a:defRPr/>
            </a:pPr>
            <a:fld id="{68CCA62D-60BC-4327-86E8-BD8D30E02B7E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pPr>
              <a:defRPr/>
            </a:pPr>
            <a:fld id="{4D1DBCA2-C7FB-44C8-8AEB-4F1CC29C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A313-AA80-4FBA-94FE-0E8023746915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421D-B063-423C-A22A-48230EF3C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6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C07D-E1FE-4A10-8103-7C7F172820F6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4AE4-714F-4735-8534-23E0E88A8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71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C015-D870-4FEE-AB31-A657E9D62C27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A788-BFCE-4028-8AA0-2637E5622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32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842076" cy="7387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EBB7-9A16-46B5-ADEA-14E5F422884C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1E60-E75C-458B-80B0-87B0C77CA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88504" y="1196752"/>
            <a:ext cx="8928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20" y="292283"/>
            <a:ext cx="720000" cy="66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86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705F-5F49-4BCD-9A9C-7B40D36DAFF4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EEE-3543-4EF9-81FE-4F9B6F114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40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B42F-4197-479D-920A-319519B67D55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CB68-4ABC-479B-AE0C-D229128BF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9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A632-7A99-48A7-8669-C02D0545FBEF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6F89-FE30-451D-90EB-6B0D0B50A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14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3936-9C3B-484F-A3E9-A5E48C2AB064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B7A6-255C-4897-B649-3EB77EA79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77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1EFF-1161-444D-A53B-6E1C52293214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2A21-1EB6-4EEF-A2BE-3E3845AB8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12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8CCF-B7C7-4208-B4A8-2FD47A06B73C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4C8-8CB9-41D7-A872-B17FD7EE2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6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D5A6-723C-421D-B25C-5D3CF44CC868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5E9B-5C45-409D-B827-DCCCF36F2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56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1CB7F-3EFC-4340-96F5-DD47454931B1}" type="datetimeFigureOut">
              <a:rPr lang="ru-RU"/>
              <a:pPr>
                <a:defRPr/>
              </a:pPr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87F13-FCCC-4512-9A9F-37F531D58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2620" y="1124744"/>
            <a:ext cx="6840760" cy="403244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Нежитлові приміщення в житловому будинку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(офісні приміщення №48)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загальною площею 274,7 м2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адресою: м. Суми, вул. Пушкіна, 22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6736" y="544522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грудень 2015 року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прав. сторона)\GEDC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628800"/>
            <a:ext cx="4608512" cy="3555014"/>
          </a:xfrm>
          <a:prstGeom prst="rect">
            <a:avLst/>
          </a:prstGeom>
          <a:noFill/>
        </p:spPr>
      </p:pic>
      <p:pic>
        <p:nvPicPr>
          <p:cNvPr id="3075" name="Picture 3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прав. сторона)\GEDC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008" y="1628800"/>
            <a:ext cx="4608512" cy="356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268760"/>
            <a:ext cx="413737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68760"/>
            <a:ext cx="4320480" cy="54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268760"/>
            <a:ext cx="89584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1340768"/>
            <a:ext cx="44644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048" y="1268760"/>
            <a:ext cx="3600400" cy="53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268760"/>
            <a:ext cx="912225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248283"/>
            <a:ext cx="9355551" cy="542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1268760"/>
            <a:ext cx="40627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1287309"/>
            <a:ext cx="3960440" cy="54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1270993"/>
            <a:ext cx="4032448" cy="54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68759"/>
            <a:ext cx="4104456" cy="54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1268760"/>
            <a:ext cx="3960440" cy="54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1239515"/>
            <a:ext cx="4104456" cy="54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1268760"/>
            <a:ext cx="4032448" cy="53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1268761"/>
            <a:ext cx="41764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об’єкта нерухомості на мапі міста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412776"/>
            <a:ext cx="9361040" cy="4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268760"/>
            <a:ext cx="4032448" cy="543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977" y="1340768"/>
            <a:ext cx="4680519" cy="53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6536" y="4797152"/>
          <a:ext cx="8280920" cy="15121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91342"/>
                <a:gridCol w="2089578"/>
              </a:tblGrid>
              <a:tr h="3903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  Укладені договори з комунальними службами: 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водопостачання та водовідведення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smtClean="0"/>
                        <a:t>ні</a:t>
                      </a:r>
                      <a:endParaRPr lang="uk-UA" sz="15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електропостачання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746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опалення (централізоване/автономне, газове/електричне)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прибирання прибудинкових територій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6536" y="4293096"/>
            <a:ext cx="655272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uk-UA" sz="1600" b="1" dirty="0" smtClean="0">
                <a:solidFill>
                  <a:srgbClr val="000000"/>
                </a:solidFill>
                <a:cs typeface="Arial" pitchFamily="34" charset="0"/>
              </a:rPr>
              <a:t>Всі комунікації в приміщеннях заведені та готові до підключення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2640" y="1340768"/>
          <a:ext cx="6264696" cy="280415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021795"/>
                <a:gridCol w="3242901"/>
              </a:tblGrid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Банк-продавець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АТ «Дельта Банк»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Область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Сумська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smtClean="0"/>
                        <a:t>Місцезнаходження</a:t>
                      </a:r>
                      <a:endParaRPr lang="uk-UA" sz="1500" b="1" noProof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м. Суми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Інвентарний номер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>
                          <a:latin typeface="+mn-lt"/>
                        </a:rPr>
                        <a:t>308044</a:t>
                      </a:r>
                      <a:endParaRPr lang="uk-UA" sz="1500" noProof="0" dirty="0"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Тип майна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Нежитлове приміщення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Вулиця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вул. Пушкіна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Будинок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22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Площа загальна, м2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274,7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400" b="0" noProof="0" dirty="0" smtClean="0">
                          <a:latin typeface="+mn-lt"/>
                        </a:rPr>
                        <a:t>Поверх/поверховість</a:t>
                      </a:r>
                      <a:endParaRPr lang="uk-UA" sz="1400" b="0" noProof="0" dirty="0"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0" noProof="0" dirty="0" smtClean="0">
                          <a:latin typeface="+mn-lt"/>
                        </a:rPr>
                        <a:t>1/10</a:t>
                      </a:r>
                      <a:endParaRPr lang="uk-UA" sz="1400" b="0" noProof="0" dirty="0"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16824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0552" y="1628800"/>
          <a:ext cx="8064896" cy="435199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064896"/>
              </a:tblGrid>
              <a:tr h="9362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Приміщення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озташовані на 1-му поверсі </a:t>
                      </a:r>
                      <a:r>
                        <a:rPr lang="uk-UA" sz="1800" b="0" dirty="0" smtClean="0">
                          <a:latin typeface="+mn-lt"/>
                        </a:rPr>
                        <a:t>нового елітного 10-ти поверхового 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агатоквартирного житлового будинку. 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6120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Будинок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введений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 експлуатацію  у 2011р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та заселений.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5819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риміщення мають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власний окремий вхід. </a:t>
                      </a:r>
                    </a:p>
                  </a:txBody>
                  <a:tcPr/>
                </a:tc>
              </a:tr>
              <a:tr h="575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0" dirty="0" smtClean="0">
                          <a:latin typeface="+mn-lt"/>
                        </a:rPr>
                        <a:t>Стан приміщень — після будівельників, потребують капітального ремонту.</a:t>
                      </a:r>
                    </a:p>
                  </a:txBody>
                  <a:tcPr/>
                </a:tc>
              </a:tr>
              <a:tr h="488159"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latin typeface="+mn-lt"/>
                        </a:rPr>
                        <a:t>Гарне місце розташування, недалеко від центру міста. </a:t>
                      </a:r>
                      <a:endParaRPr lang="ru-RU" b="0" dirty="0"/>
                    </a:p>
                  </a:txBody>
                  <a:tcPr/>
                </a:tc>
              </a:tr>
              <a:tr h="6554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latin typeface="+mn-lt"/>
                        </a:rPr>
                        <a:t>Відстань до транспортних розв'язок (вузлів), зупинок громадського транспорту — до 200 м</a:t>
                      </a:r>
                      <a:endParaRPr lang="uk-UA" sz="1800" b="0" dirty="0" smtClean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47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0" dirty="0" smtClean="0">
                          <a:latin typeface="+mn-lt"/>
                        </a:rPr>
                        <a:t>На прибудинковій території </a:t>
                      </a:r>
                      <a:r>
                        <a:rPr lang="uk-UA" sz="1800" b="0" dirty="0" err="1" smtClean="0">
                          <a:latin typeface="+mn-lt"/>
                        </a:rPr>
                        <a:t>облаштована</a:t>
                      </a:r>
                      <a:r>
                        <a:rPr lang="uk-UA" sz="1800" b="0" dirty="0" smtClean="0">
                          <a:latin typeface="+mn-lt"/>
                        </a:rPr>
                        <a:t> відкрита стоянка.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Правовстановлюючі документи </a:t>
            </a:r>
            <a:b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8584" y="3092186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Договір  задоволення вимог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іпотекодержателя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зареєстрований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в реєстрі за №1005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від 23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.07.2014р.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uk-UA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AutoNum type="arabicPeriod" startAt="2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Витяг з Державного реєстру  речових прав на нерухоме майно про реєстрацію права власності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№24649159 від 23.07.2014р.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6616" y="1700808"/>
            <a:ext cx="7272808" cy="9740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ПЕРЕЛІК ПРАВОВСТАНОВЛЮЮЧИХ </a:t>
            </a: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ДОКУМЕНТІВ,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ОРИГІНАЛИ </a:t>
            </a: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ЯКИХ ЗБЕРІГАЮТЬСЯ У СХОВИЩІ БАНКУ: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Судово-претензійна робота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0752" y="2636912"/>
            <a:ext cx="4680520" cy="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НЕ ВЕДЕТЬСЯ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667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886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95916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:\Doc\Private\Investment_Business_Department\Відділ інвест_опер з нерухомістю\Застройщики_Доверители\ПП_Суми Капітал\Фото\IMG_0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340768"/>
            <a:ext cx="3744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:\Doc\Public\PU_Audit\ДЛЯ ОЦІНКИ ПІД ЧАС ЛІКВІДАЦІЇ\ПРИМІЩЕННЯ\Приміщення не в заставі у НБУ\Сумська область BS\Cуми (6) BS\Пушкина_22(6 объектов)\308041-44 ,4 Неж.пом. Пушкина,22\фа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1340768"/>
            <a:ext cx="3816424" cy="51125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64968" y="1988840"/>
            <a:ext cx="461665" cy="40324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грудень 2015 року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6736" y="544522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грудень 2015 року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прав. сторона)\GEDC1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700808"/>
            <a:ext cx="4572000" cy="3501008"/>
          </a:xfrm>
          <a:prstGeom prst="rect">
            <a:avLst/>
          </a:prstGeom>
          <a:noFill/>
        </p:spPr>
      </p:pic>
      <p:pic>
        <p:nvPicPr>
          <p:cNvPr id="1027" name="Picture 3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прав. сторона)\GEDC1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007" y="1700808"/>
            <a:ext cx="460851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6736" y="544522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грудень 2015 року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прав. сторона)\GEDC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628800"/>
            <a:ext cx="4536504" cy="3600400"/>
          </a:xfrm>
          <a:prstGeom prst="rect">
            <a:avLst/>
          </a:prstGeom>
          <a:noFill/>
        </p:spPr>
      </p:pic>
      <p:pic>
        <p:nvPicPr>
          <p:cNvPr id="2051" name="Picture 3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прав. сторона)\GEDC1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28800"/>
            <a:ext cx="468052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288</Words>
  <Application>Microsoft Office PowerPoint</Application>
  <PresentationFormat>Лист A4 (210x297 мм)</PresentationFormat>
  <Paragraphs>79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Розташування об’єкта нерухомості на мапі міста</vt:lpstr>
      <vt:lpstr>Загальна інформація</vt:lpstr>
      <vt:lpstr>Загальна інформація</vt:lpstr>
      <vt:lpstr>Правовстановлюючі документи  на об’єкт нерухомості</vt:lpstr>
      <vt:lpstr>Судово-претензійна робота</vt:lpstr>
      <vt:lpstr>Фотографії об’єкта нерухомості</vt:lpstr>
      <vt:lpstr>Фотографії об’єкта нерухомості</vt:lpstr>
      <vt:lpstr>Фотографії об’єкта нерухомості</vt:lpstr>
      <vt:lpstr>Фотографії об’єкта нерухомості</vt:lpstr>
      <vt:lpstr>Технічний паспорт об’єкта нерухомості</vt:lpstr>
      <vt:lpstr>Технічний паспорт об’єкта нерухомості</vt:lpstr>
      <vt:lpstr>Технічний паспорт об’єкта нерухомості</vt:lpstr>
      <vt:lpstr>Технічний паспорт об’єкта нерухомості</vt:lpstr>
      <vt:lpstr>Технічний паспорт об’єкта нерухомості</vt:lpstr>
      <vt:lpstr>Документи</vt:lpstr>
      <vt:lpstr>Документи</vt:lpstr>
      <vt:lpstr>Документи</vt:lpstr>
      <vt:lpstr>Документи</vt:lpstr>
      <vt:lpstr>Документи</vt:lpstr>
    </vt:vector>
  </TitlesOfParts>
  <Company>Deltabank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</dc:creator>
  <cp:lastModifiedBy>KotliarevskaA</cp:lastModifiedBy>
  <cp:revision>500</cp:revision>
  <cp:lastPrinted>2014-09-09T10:09:38Z</cp:lastPrinted>
  <dcterms:created xsi:type="dcterms:W3CDTF">2013-05-17T12:55:42Z</dcterms:created>
  <dcterms:modified xsi:type="dcterms:W3CDTF">2016-03-10T14:45:04Z</dcterms:modified>
</cp:coreProperties>
</file>