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6" r:id="rId2"/>
    <p:sldId id="311" r:id="rId3"/>
    <p:sldId id="293" r:id="rId4"/>
    <p:sldId id="314" r:id="rId5"/>
    <p:sldId id="325" r:id="rId6"/>
    <p:sldId id="326" r:id="rId7"/>
    <p:sldId id="312" r:id="rId8"/>
    <p:sldId id="353" r:id="rId9"/>
    <p:sldId id="347" r:id="rId10"/>
    <p:sldId id="343" r:id="rId11"/>
    <p:sldId id="378" r:id="rId12"/>
    <p:sldId id="354" r:id="rId13"/>
    <p:sldId id="357" r:id="rId14"/>
    <p:sldId id="371" r:id="rId15"/>
    <p:sldId id="372" r:id="rId16"/>
    <p:sldId id="360" r:id="rId17"/>
    <p:sldId id="373" r:id="rId18"/>
    <p:sldId id="374" r:id="rId19"/>
    <p:sldId id="379" r:id="rId20"/>
    <p:sldId id="382" r:id="rId21"/>
    <p:sldId id="380" r:id="rId22"/>
    <p:sldId id="381" r:id="rId23"/>
    <p:sldId id="386" r:id="rId24"/>
    <p:sldId id="388" r:id="rId25"/>
    <p:sldId id="387" r:id="rId26"/>
    <p:sldId id="389" r:id="rId27"/>
    <p:sldId id="383" r:id="rId28"/>
    <p:sldId id="385" r:id="rId29"/>
    <p:sldId id="390" r:id="rId30"/>
    <p:sldId id="391" r:id="rId31"/>
    <p:sldId id="361" r:id="rId32"/>
    <p:sldId id="384" r:id="rId33"/>
    <p:sldId id="394" r:id="rId34"/>
    <p:sldId id="395" r:id="rId35"/>
    <p:sldId id="393" r:id="rId36"/>
    <p:sldId id="397" r:id="rId37"/>
    <p:sldId id="396" r:id="rId38"/>
    <p:sldId id="392" r:id="rId39"/>
    <p:sldId id="399" r:id="rId40"/>
    <p:sldId id="398" r:id="rId41"/>
    <p:sldId id="400" r:id="rId42"/>
    <p:sldId id="403" r:id="rId43"/>
    <p:sldId id="402" r:id="rId44"/>
    <p:sldId id="404" r:id="rId45"/>
    <p:sldId id="401" r:id="rId46"/>
    <p:sldId id="405" r:id="rId47"/>
    <p:sldId id="407" r:id="rId48"/>
    <p:sldId id="406" r:id="rId49"/>
    <p:sldId id="408" r:id="rId50"/>
    <p:sldId id="409" r:id="rId51"/>
    <p:sldId id="410" r:id="rId52"/>
    <p:sldId id="313" r:id="rId53"/>
    <p:sldId id="364" r:id="rId54"/>
    <p:sldId id="366" r:id="rId55"/>
    <p:sldId id="411" r:id="rId56"/>
    <p:sldId id="370" r:id="rId57"/>
    <p:sldId id="413" r:id="rId58"/>
    <p:sldId id="412" r:id="rId59"/>
    <p:sldId id="414" r:id="rId60"/>
    <p:sldId id="415" r:id="rId61"/>
    <p:sldId id="416" r:id="rId62"/>
    <p:sldId id="417" r:id="rId63"/>
    <p:sldId id="418" r:id="rId64"/>
    <p:sldId id="419" r:id="rId65"/>
    <p:sldId id="420" r:id="rId66"/>
    <p:sldId id="421" r:id="rId67"/>
    <p:sldId id="422" r:id="rId68"/>
    <p:sldId id="423" r:id="rId69"/>
    <p:sldId id="424" r:id="rId70"/>
    <p:sldId id="363" r:id="rId71"/>
    <p:sldId id="323" r:id="rId72"/>
    <p:sldId id="425" r:id="rId73"/>
    <p:sldId id="367" r:id="rId74"/>
  </p:sldIdLst>
  <p:sldSz cx="9906000" cy="6858000" type="A4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vlo Skit" initials="P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66FF"/>
    <a:srgbClr val="FF0000"/>
    <a:srgbClr val="6B958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71" autoAdjust="0"/>
  </p:normalViewPr>
  <p:slideViewPr>
    <p:cSldViewPr>
      <p:cViewPr>
        <p:scale>
          <a:sx n="70" d="100"/>
          <a:sy n="70" d="100"/>
        </p:scale>
        <p:origin x="-1218" y="-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092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r">
              <a:defRPr sz="1200"/>
            </a:lvl1pPr>
          </a:lstStyle>
          <a:p>
            <a:fld id="{36F9C37E-F739-48E6-8EAD-3809C070BDC0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092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r">
              <a:defRPr sz="1200"/>
            </a:lvl1pPr>
          </a:lstStyle>
          <a:p>
            <a:fld id="{17F31882-5A63-4194-B522-E0D450A92B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2060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092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r">
              <a:defRPr sz="1200"/>
            </a:lvl1pPr>
          </a:lstStyle>
          <a:p>
            <a:pPr>
              <a:defRPr/>
            </a:pPr>
            <a:fld id="{68CCA62D-60BC-4327-86E8-BD8D30E02B7E}" type="datetimeFigureOut">
              <a:rPr lang="ru-RU"/>
              <a:pPr>
                <a:defRPr/>
              </a:pPr>
              <a:t>27.07.2016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03" tIns="44102" rIns="88203" bIns="44102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160" y="4714653"/>
            <a:ext cx="5439355" cy="4466756"/>
          </a:xfrm>
          <a:prstGeom prst="rect">
            <a:avLst/>
          </a:prstGeom>
        </p:spPr>
        <p:txBody>
          <a:bodyPr vert="horz" lIns="88203" tIns="44102" rIns="88203" bIns="44102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092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r">
              <a:defRPr sz="1200"/>
            </a:lvl1pPr>
          </a:lstStyle>
          <a:p>
            <a:pPr>
              <a:defRPr/>
            </a:pPr>
            <a:fld id="{4D1DBCA2-C7FB-44C8-8AEB-4F1CC29C3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8371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DBCA2-C7FB-44C8-8AEB-4F1CC29C327D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DBCA2-C7FB-44C8-8AEB-4F1CC29C327D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EA313-AA80-4FBA-94FE-0E8023746915}" type="datetimeFigureOut">
              <a:rPr lang="ru-RU"/>
              <a:pPr>
                <a:defRPr/>
              </a:pPr>
              <a:t>27.07.2016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6421D-B063-423C-A22A-48230EF3CB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6865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2C07D-E1FE-4A10-8103-7C7F172820F6}" type="datetimeFigureOut">
              <a:rPr lang="ru-RU"/>
              <a:pPr>
                <a:defRPr/>
              </a:pPr>
              <a:t>27.07.2016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44AE4-714F-4735-8534-23E0E88A84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37158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9C015-D870-4FEE-AB31-A657E9D62C27}" type="datetimeFigureOut">
              <a:rPr lang="ru-RU"/>
              <a:pPr>
                <a:defRPr/>
              </a:pPr>
              <a:t>27.07.2016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AA788-BFCE-4028-8AA0-2637E56228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0323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842076" cy="73875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9EBB7-9A16-46B5-ADEA-14E5F422884C}" type="datetimeFigureOut">
              <a:rPr lang="ru-RU"/>
              <a:pPr>
                <a:defRPr/>
              </a:pPr>
              <a:t>27.07.2016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21E60-E75C-458B-80B0-87B0C77CAC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88504" y="1196752"/>
            <a:ext cx="8928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320" y="292283"/>
            <a:ext cx="720000" cy="664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68618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F705F-5F49-4BCD-9A9C-7B40D36DAFF4}" type="datetimeFigureOut">
              <a:rPr lang="ru-RU"/>
              <a:pPr>
                <a:defRPr/>
              </a:pPr>
              <a:t>27.07.2016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1FEEE-3543-4EF9-81FE-4F9B6F1145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04012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EB42F-4197-479D-920A-319519B67D55}" type="datetimeFigureOut">
              <a:rPr lang="ru-RU"/>
              <a:pPr>
                <a:defRPr/>
              </a:pPr>
              <a:t>27.07.2016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BCB68-4ABC-479B-AE0C-D229128BF2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92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3A632-7A99-48A7-8669-C02D0545FBEF}" type="datetimeFigureOut">
              <a:rPr lang="ru-RU"/>
              <a:pPr>
                <a:defRPr/>
              </a:pPr>
              <a:t>27.07.2016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C6F89-FE30-451D-90EB-6B0D0B50A3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145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53936-9C3B-484F-A3E9-A5E48C2AB064}" type="datetimeFigureOut">
              <a:rPr lang="ru-RU"/>
              <a:pPr>
                <a:defRPr/>
              </a:pPr>
              <a:t>27.07.2016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0B7A6-255C-4897-B649-3EB77EA794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770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31EFF-1161-444D-A53B-6E1C52293214}" type="datetimeFigureOut">
              <a:rPr lang="ru-RU"/>
              <a:pPr>
                <a:defRPr/>
              </a:pPr>
              <a:t>27.07.2016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02A21-1EB6-4EEF-A2BE-3E3845AB81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81298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E8CCF-B7C7-4208-B4A8-2FD47A06B73C}" type="datetimeFigureOut">
              <a:rPr lang="ru-RU"/>
              <a:pPr>
                <a:defRPr/>
              </a:pPr>
              <a:t>27.07.2016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364C8-8CB9-41D7-A872-B17FD7EE27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88677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4D5A6-723C-421D-B25C-5D3CF44CC868}" type="datetimeFigureOut">
              <a:rPr lang="ru-RU"/>
              <a:pPr>
                <a:defRPr/>
              </a:pPr>
              <a:t>27.07.2016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F5E9B-5C45-409D-B827-DCCCF36F2F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4568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E1CB7F-3EFC-4340-96F5-DD47454931B1}" type="datetimeFigureOut">
              <a:rPr lang="ru-RU"/>
              <a:pPr>
                <a:defRPr/>
              </a:pPr>
              <a:t>27.07.2016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E87F13-FCCC-4512-9A9F-37F531D58B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84648" y="1412776"/>
            <a:ext cx="6624736" cy="367240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reflection blurRad="6350" stA="50000" endA="275" endPos="40000" dist="101600" dir="5400000" sy="-100000" algn="bl" rotWithShape="0"/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Нежилі будівлі</a:t>
            </a:r>
          </a:p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загальною площею 5 149,9 м2 </a:t>
            </a:r>
          </a:p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адресою: м. Київ,  </a:t>
            </a:r>
          </a:p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вул. 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Преображенська </a:t>
            </a:r>
            <a:endParaRPr lang="uk-UA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(стара назва 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вана 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Клименка), 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буд. 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5122" name="Picture 2" descr="IMG_20160128_1133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844824"/>
            <a:ext cx="482453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IMG_20160128_1136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9024" y="1916832"/>
            <a:ext cx="456436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" name="Picture 2" descr="IMG_20160128_1137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844824"/>
            <a:ext cx="48245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IMG_20160128_1139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9024" y="1844824"/>
            <a:ext cx="457388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40832" y="6021288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" name="Picture 2" descr="IMG_20160128_1137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844824"/>
            <a:ext cx="468052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IMG_20160128_1135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8861" y="1844824"/>
            <a:ext cx="470452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601072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" name="Picture 2" descr="IMG_20160128_1138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6936" y="1268760"/>
            <a:ext cx="5303490" cy="396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IMG_20160128_1139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2" y="1268761"/>
            <a:ext cx="4104456" cy="545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40832" y="5949280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3" name="Picture 2" descr="IMG_20160128_1126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844824"/>
            <a:ext cx="475252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MG_20160128_1129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844824"/>
            <a:ext cx="464589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872880" y="1340768"/>
            <a:ext cx="21602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+mn-lt"/>
              </a:rPr>
              <a:t>1-й  та  2-й  входи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40832" y="6093296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" name="Picture 2" descr="IMG_20160128_111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5008" y="1844823"/>
            <a:ext cx="4717901" cy="35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IMG_20160128_111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2" y="1844824"/>
            <a:ext cx="469976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800872" y="1340768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Цокольний  поверх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12840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" name="Picture 2" descr="IMG_20160128_1113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72816"/>
            <a:ext cx="475252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IMG_20160128_1113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772816"/>
            <a:ext cx="464589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12840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" name="Picture 2" descr="IMG_20160128_1114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1" y="1772816"/>
            <a:ext cx="470452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IMG_20160128_1114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8388" y="1772816"/>
            <a:ext cx="471404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601072" y="5733256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" name="Picture 2" descr="IMG_20160128_1126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8944" y="1268759"/>
            <a:ext cx="5293965" cy="395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IMG_20160128_1126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2" y="1268760"/>
            <a:ext cx="4104456" cy="546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12840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" name="Picture 2" descr="IMG_20160128_1126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3" y="1772816"/>
            <a:ext cx="475252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IMG_20160128_1127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772816"/>
            <a:ext cx="461784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848872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Розташування об’єкта нерухомості на мапі міста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1412776"/>
            <a:ext cx="921702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12840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15362" name="Picture 2" descr="IMG_20160128_1128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1" y="1772816"/>
            <a:ext cx="460851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IMG_20160128_1128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772816"/>
            <a:ext cx="478990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12840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" name="Picture 2" descr="IMG_20160128_113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1628800"/>
            <a:ext cx="481516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IMG_20160128_113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628800"/>
            <a:ext cx="464589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12840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" name="Picture 2" descr="P12841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988840"/>
            <a:ext cx="475252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136534" y="1484784"/>
            <a:ext cx="1255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1-й поверх</a:t>
            </a:r>
            <a:endParaRPr lang="ru-RU" dirty="0">
              <a:latin typeface="+mn-lt"/>
            </a:endParaRPr>
          </a:p>
        </p:txBody>
      </p:sp>
      <p:pic>
        <p:nvPicPr>
          <p:cNvPr id="3" name="Picture 3" descr="P1284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988840"/>
            <a:ext cx="462775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12840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18434" name="Picture 2" descr="P12841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844824"/>
            <a:ext cx="468052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P12841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1844824"/>
            <a:ext cx="471790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12840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19458" name="Picture 2" descr="P12841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00808"/>
            <a:ext cx="471886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P12841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4044" y="1700808"/>
            <a:ext cx="471886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12840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0482" name="Picture 2" descr="P12841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00808"/>
            <a:ext cx="468052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P12841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700808"/>
            <a:ext cx="478990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12840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1506" name="Picture 2" descr="P12841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72816"/>
            <a:ext cx="475252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P12841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1772816"/>
            <a:ext cx="469976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12840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2530" name="Picture 2" descr="P12841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72816"/>
            <a:ext cx="475252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P12841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1772816"/>
            <a:ext cx="471790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12840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3554" name="Picture 2" descr="P12841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72816"/>
            <a:ext cx="475252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P12841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772815"/>
            <a:ext cx="4645894" cy="36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12840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4578" name="Picture 2" descr="P12841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844824"/>
            <a:ext cx="475252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P1284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844824"/>
            <a:ext cx="464589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Загальна інформація</a:t>
            </a: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48544" y="1340768"/>
          <a:ext cx="8280920" cy="2849874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016224"/>
                <a:gridCol w="6264696"/>
              </a:tblGrid>
              <a:tr h="296033">
                <a:tc>
                  <a:txBody>
                    <a:bodyPr/>
                    <a:lstStyle/>
                    <a:p>
                      <a:r>
                        <a:rPr lang="uk-UA" sz="1500" noProof="0" dirty="0" smtClean="0"/>
                        <a:t>Банк-продавець</a:t>
                      </a:r>
                      <a:endParaRPr lang="uk-UA" sz="1500" b="1" noProof="0" dirty="0">
                        <a:latin typeface="Arial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500" noProof="0" dirty="0" smtClean="0"/>
                        <a:t>АТ «Дельта Банк»</a:t>
                      </a:r>
                      <a:endParaRPr lang="uk-UA" sz="1500" noProof="0" dirty="0">
                        <a:latin typeface="Arial"/>
                      </a:endParaRPr>
                    </a:p>
                  </a:txBody>
                  <a:tcPr marL="81280" marR="81280" marT="42333" marB="42333" anchor="ctr"/>
                </a:tc>
              </a:tr>
              <a:tr h="296033">
                <a:tc>
                  <a:txBody>
                    <a:bodyPr/>
                    <a:lstStyle/>
                    <a:p>
                      <a:r>
                        <a:rPr lang="uk-UA" sz="1500" noProof="0" dirty="0" smtClean="0"/>
                        <a:t>Область</a:t>
                      </a:r>
                      <a:endParaRPr lang="uk-UA" sz="1500" b="1" noProof="0" dirty="0">
                        <a:latin typeface="Arial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500" noProof="0" dirty="0" smtClean="0"/>
                        <a:t>Київська</a:t>
                      </a:r>
                      <a:endParaRPr lang="uk-UA" sz="1500" noProof="0" dirty="0">
                        <a:latin typeface="Arial"/>
                      </a:endParaRPr>
                    </a:p>
                  </a:txBody>
                  <a:tcPr marL="81280" marR="81280" marT="42333" marB="42333" anchor="ctr"/>
                </a:tc>
              </a:tr>
              <a:tr h="296033">
                <a:tc>
                  <a:txBody>
                    <a:bodyPr/>
                    <a:lstStyle/>
                    <a:p>
                      <a:r>
                        <a:rPr lang="uk-UA" sz="1500" noProof="0" dirty="0" smtClean="0"/>
                        <a:t>Місцезнаходження</a:t>
                      </a:r>
                      <a:endParaRPr lang="uk-UA" sz="1500" b="1" noProof="0" dirty="0">
                        <a:latin typeface="Arial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500" noProof="0" dirty="0" smtClean="0"/>
                        <a:t>м. Київ</a:t>
                      </a:r>
                      <a:endParaRPr lang="uk-UA" sz="1500" noProof="0" dirty="0">
                        <a:latin typeface="Arial"/>
                      </a:endParaRPr>
                    </a:p>
                  </a:txBody>
                  <a:tcPr marL="81280" marR="81280" marT="42333" marB="42333" anchor="ctr"/>
                </a:tc>
              </a:tr>
              <a:tr h="296033">
                <a:tc>
                  <a:txBody>
                    <a:bodyPr/>
                    <a:lstStyle/>
                    <a:p>
                      <a:r>
                        <a:rPr lang="uk-UA" sz="1500" noProof="0" dirty="0" smtClean="0"/>
                        <a:t>Інвентарний номер</a:t>
                      </a:r>
                      <a:endParaRPr lang="uk-UA" sz="1500" b="1" noProof="0" dirty="0">
                        <a:latin typeface="Arial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5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4019036</a:t>
                      </a:r>
                      <a:endParaRPr lang="uk-UA" sz="15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1280" marR="81280" marT="42333" marB="42333" anchor="ctr"/>
                </a:tc>
              </a:tr>
              <a:tr h="296033">
                <a:tc>
                  <a:txBody>
                    <a:bodyPr/>
                    <a:lstStyle/>
                    <a:p>
                      <a:r>
                        <a:rPr lang="uk-UA" sz="1500" noProof="0" dirty="0" smtClean="0"/>
                        <a:t>Тип майна</a:t>
                      </a:r>
                      <a:endParaRPr lang="uk-UA" sz="1500" b="1" noProof="0" dirty="0">
                        <a:latin typeface="Arial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b="0" dirty="0" smtClean="0">
                          <a:effectLst/>
                        </a:rPr>
                        <a:t>нежилі  будівлі</a:t>
                      </a:r>
                    </a:p>
                  </a:txBody>
                  <a:tcPr marL="81280" marR="81280" marT="42333" marB="42333" anchor="ctr"/>
                </a:tc>
              </a:tr>
              <a:tr h="296033">
                <a:tc>
                  <a:txBody>
                    <a:bodyPr/>
                    <a:lstStyle/>
                    <a:p>
                      <a:r>
                        <a:rPr lang="uk-UA" sz="1500" noProof="0" dirty="0" smtClean="0"/>
                        <a:t>Вулиця</a:t>
                      </a:r>
                      <a:endParaRPr lang="uk-UA" sz="1500" b="1" noProof="0" dirty="0">
                        <a:latin typeface="Arial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500" noProof="0" dirty="0" smtClean="0"/>
                        <a:t>Преображенська</a:t>
                      </a:r>
                      <a:r>
                        <a:rPr lang="uk-UA" sz="1500" baseline="0" noProof="0" dirty="0" smtClean="0"/>
                        <a:t> (стара назва </a:t>
                      </a:r>
                      <a:r>
                        <a:rPr lang="uk-UA" sz="1500" noProof="0" dirty="0" smtClean="0"/>
                        <a:t>Івана Клименка)</a:t>
                      </a:r>
                      <a:endParaRPr lang="uk-UA" sz="1500" noProof="0" dirty="0">
                        <a:latin typeface="Arial"/>
                      </a:endParaRPr>
                    </a:p>
                  </a:txBody>
                  <a:tcPr marL="81280" marR="81280" marT="42333" marB="42333" anchor="ctr"/>
                </a:tc>
              </a:tr>
              <a:tr h="296033">
                <a:tc>
                  <a:txBody>
                    <a:bodyPr/>
                    <a:lstStyle/>
                    <a:p>
                      <a:r>
                        <a:rPr lang="uk-UA" sz="1500" noProof="0" dirty="0" smtClean="0"/>
                        <a:t>Будинок</a:t>
                      </a:r>
                      <a:endParaRPr lang="uk-UA" sz="1500" b="1" noProof="0" dirty="0">
                        <a:latin typeface="Arial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500" noProof="0" dirty="0" smtClean="0">
                          <a:latin typeface="+mn-lt"/>
                        </a:rPr>
                        <a:t>23</a:t>
                      </a:r>
                      <a:endParaRPr lang="uk-UA" sz="1500" noProof="0" dirty="0">
                        <a:latin typeface="+mn-lt"/>
                      </a:endParaRPr>
                    </a:p>
                  </a:txBody>
                  <a:tcPr marL="81280" marR="81280" marT="42333" marB="42333" anchor="ctr"/>
                </a:tc>
              </a:tr>
              <a:tr h="296033">
                <a:tc>
                  <a:txBody>
                    <a:bodyPr/>
                    <a:lstStyle/>
                    <a:p>
                      <a:r>
                        <a:rPr lang="uk-UA" sz="1500" noProof="0" dirty="0" smtClean="0"/>
                        <a:t>Площа </a:t>
                      </a:r>
                      <a:r>
                        <a:rPr lang="uk-UA" sz="1500" noProof="0" dirty="0" smtClean="0">
                          <a:latin typeface="+mn-lt"/>
                        </a:rPr>
                        <a:t>загальна</a:t>
                      </a:r>
                      <a:r>
                        <a:rPr lang="uk-UA" sz="1500" noProof="0" dirty="0" smtClean="0"/>
                        <a:t>, м2</a:t>
                      </a:r>
                      <a:endParaRPr lang="uk-UA" sz="1500" b="1" noProof="0" dirty="0">
                        <a:latin typeface="Arial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b="0" dirty="0" smtClean="0">
                          <a:effectLst/>
                        </a:rPr>
                        <a:t>5 149,9 </a:t>
                      </a:r>
                      <a:endParaRPr lang="uk-UA" sz="1500" b="0" noProof="0" dirty="0">
                        <a:effectLst/>
                        <a:latin typeface="Arial"/>
                      </a:endParaRPr>
                    </a:p>
                  </a:txBody>
                  <a:tcPr marL="81280" marR="81280" marT="42333" marB="42333" anchor="ctr"/>
                </a:tc>
              </a:tr>
              <a:tr h="296033">
                <a:tc>
                  <a:txBody>
                    <a:bodyPr/>
                    <a:lstStyle/>
                    <a:p>
                      <a:r>
                        <a:rPr lang="uk-UA" sz="1500" b="0" noProof="0" dirty="0" smtClean="0">
                          <a:latin typeface="+mn-lt"/>
                        </a:rPr>
                        <a:t>Поверх/поверховість</a:t>
                      </a:r>
                      <a:endParaRPr lang="uk-UA" sz="1500" b="0" noProof="0" dirty="0">
                        <a:latin typeface="+mn-lt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500" b="0" noProof="0" dirty="0" smtClean="0">
                          <a:latin typeface="+mn-lt"/>
                        </a:rPr>
                        <a:t>цоколь, 1 - 4 / 4</a:t>
                      </a:r>
                      <a:endParaRPr lang="uk-UA" sz="1500" b="0" noProof="0" dirty="0">
                        <a:latin typeface="+mn-lt"/>
                      </a:endParaRPr>
                    </a:p>
                  </a:txBody>
                  <a:tcPr marL="81280" marR="81280" marT="42333" marB="42333" anchor="ctr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76536" y="4797152"/>
          <a:ext cx="8280920" cy="151216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760640"/>
                <a:gridCol w="2520280"/>
              </a:tblGrid>
              <a:tr h="39034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uk-UA" sz="1500" u="none" strike="noStrike" noProof="0" dirty="0" smtClean="0"/>
                        <a:t>  Укладені договори з комунальними службами: </a:t>
                      </a:r>
                      <a:endParaRPr lang="uk-UA" sz="1500" b="1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uk-UA" sz="1600" b="1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68121">
                <a:tc>
                  <a:txBody>
                    <a:bodyPr/>
                    <a:lstStyle/>
                    <a:p>
                      <a:pPr algn="l" fontAlgn="ctr"/>
                      <a:r>
                        <a:rPr lang="uk-UA" sz="1500" u="none" strike="noStrike" noProof="0" dirty="0" smtClean="0"/>
                        <a:t>  водопостачання та водовідведення</a:t>
                      </a:r>
                      <a:endParaRPr lang="uk-UA" sz="1500" b="1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500" u="none" strike="noStrike" noProof="0" dirty="0" smtClean="0"/>
                        <a:t>так</a:t>
                      </a:r>
                      <a:endParaRPr lang="uk-UA" sz="1500" b="1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68121">
                <a:tc>
                  <a:txBody>
                    <a:bodyPr/>
                    <a:lstStyle/>
                    <a:p>
                      <a:pPr algn="l" fontAlgn="ctr"/>
                      <a:r>
                        <a:rPr lang="uk-UA" sz="1500" u="none" strike="noStrike" noProof="0" dirty="0" smtClean="0"/>
                        <a:t>  електропостачання</a:t>
                      </a:r>
                      <a:endParaRPr lang="uk-UA" sz="1500" b="1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500" u="none" strike="noStrike" noProof="0" dirty="0" smtClean="0"/>
                        <a:t>так</a:t>
                      </a:r>
                      <a:endParaRPr lang="uk-UA" sz="1500" b="1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7461">
                <a:tc>
                  <a:txBody>
                    <a:bodyPr/>
                    <a:lstStyle/>
                    <a:p>
                      <a:pPr algn="l" fontAlgn="ctr"/>
                      <a:r>
                        <a:rPr lang="uk-UA" sz="1500" u="none" strike="noStrike" noProof="0" dirty="0" smtClean="0"/>
                        <a:t>  опалення (централізоване/автономне, газове/електричне)</a:t>
                      </a:r>
                      <a:endParaRPr lang="uk-UA" sz="1500" b="1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500" u="none" strike="noStrike" noProof="0" dirty="0" smtClean="0"/>
                        <a:t>так</a:t>
                      </a:r>
                      <a:endParaRPr lang="uk-UA" sz="1500" b="1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68121">
                <a:tc>
                  <a:txBody>
                    <a:bodyPr/>
                    <a:lstStyle/>
                    <a:p>
                      <a:pPr algn="l" fontAlgn="ctr"/>
                      <a:r>
                        <a:rPr lang="uk-UA" sz="1500" u="none" strike="noStrike" noProof="0" dirty="0" smtClean="0"/>
                        <a:t>  прибирання прибудинкових територій (вивіз ТПВ</a:t>
                      </a:r>
                      <a:r>
                        <a:rPr lang="uk-UA" sz="1500" u="none" strike="noStrike" baseline="0" noProof="0" dirty="0" smtClean="0"/>
                        <a:t>)</a:t>
                      </a:r>
                      <a:endParaRPr lang="uk-UA" sz="1500" b="1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500" u="none" strike="noStrike" noProof="0" dirty="0" smtClean="0"/>
                        <a:t>так</a:t>
                      </a:r>
                      <a:endParaRPr lang="uk-UA" sz="1500" b="1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76536" y="4293096"/>
            <a:ext cx="3024336" cy="4234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</a:pPr>
            <a:r>
              <a:rPr lang="uk-UA" sz="1600" b="1" dirty="0" smtClean="0">
                <a:solidFill>
                  <a:srgbClr val="000000"/>
                </a:solidFill>
                <a:cs typeface="Arial" pitchFamily="34" charset="0"/>
              </a:rPr>
              <a:t>Комунікації  підключені </a:t>
            </a:r>
          </a:p>
        </p:txBody>
      </p:sp>
    </p:spTree>
    <p:extLst>
      <p:ext uri="{BB962C8B-B14F-4D97-AF65-F5344CB8AC3E}">
        <p14:creationId xmlns="" xmlns:p14="http://schemas.microsoft.com/office/powerpoint/2010/main" val="19073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12840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5602" name="Picture 2" descr="P12842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1772816"/>
            <a:ext cx="48245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P12842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1772815"/>
            <a:ext cx="4717901" cy="36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6626" name="Picture 2" descr="P12842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72816"/>
            <a:ext cx="46805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P12842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1772816"/>
            <a:ext cx="471790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40832" y="5949280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7650" name="Picture 2" descr="P12842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1" y="2060848"/>
            <a:ext cx="471886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280549" y="1556792"/>
            <a:ext cx="1255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2-й поверх</a:t>
            </a:r>
          </a:p>
        </p:txBody>
      </p:sp>
      <p:pic>
        <p:nvPicPr>
          <p:cNvPr id="27651" name="Picture 3" descr="P12842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2060848"/>
            <a:ext cx="471790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40832" y="5949280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8674" name="Picture 2" descr="P12842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1916831"/>
            <a:ext cx="4824536" cy="37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P12842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916831"/>
            <a:ext cx="4645893" cy="37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40832" y="5949280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9698" name="Picture 2" descr="P12842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72816"/>
            <a:ext cx="475252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P12842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772816"/>
            <a:ext cx="464589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68824" y="5949280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30722" name="Picture 2" descr="P12842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72816"/>
            <a:ext cx="4824535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P12842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0348" y="1772816"/>
            <a:ext cx="462256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40832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31746" name="Picture 2" descr="P12842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72816"/>
            <a:ext cx="469976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P12842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1772816"/>
            <a:ext cx="471790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40832" y="5949280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32770" name="Picture 2" descr="P12842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72816"/>
            <a:ext cx="469976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P12842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1772816"/>
            <a:ext cx="471886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40832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33794" name="Picture 2" descr="P12842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988840"/>
            <a:ext cx="471886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P12843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1988840"/>
            <a:ext cx="471790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424565" y="1484784"/>
            <a:ext cx="1255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3-й поверх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34818" name="Picture 2" descr="P1284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72816"/>
            <a:ext cx="482453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P12842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0348" y="1772816"/>
            <a:ext cx="462256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272808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Загальна інформація</a:t>
            </a: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60512" y="1340768"/>
          <a:ext cx="8856984" cy="5256584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8856984"/>
              </a:tblGrid>
              <a:tr h="2880320">
                <a:tc>
                  <a:txBody>
                    <a:bodyPr/>
                    <a:lstStyle/>
                    <a:p>
                      <a:pPr lvl="0" algn="just" rtl="0">
                        <a:lnSpc>
                          <a:spcPct val="100000"/>
                        </a:lnSpc>
                      </a:pPr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Комплекс нежитлових будівель,</a:t>
                      </a:r>
                      <a:r>
                        <a:rPr lang="uk-UA" sz="1600" b="0" baseline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який включає: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окремо розташовану 4-х поверхову адміністративну будівлю, а саме: </a:t>
                      </a: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адміністративний корпус літера "А","А1" площею  4 296,10 </a:t>
                      </a:r>
                      <a:r>
                        <a:rPr lang="uk-UA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endParaRPr lang="uk-UA" sz="1600" b="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uk-UA" sz="16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Майстерня, складу літера "Б" площею  23,20 </a:t>
                      </a:r>
                      <a:r>
                        <a:rPr lang="uk-UA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Гараж, літера "В" площею  165,50 </a:t>
                      </a:r>
                      <a:r>
                        <a:rPr lang="uk-UA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Склад, літера "Г" площею  174,20 </a:t>
                      </a:r>
                      <a:r>
                        <a:rPr lang="uk-UA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Склад, літера "Д" площею  42,50 </a:t>
                      </a:r>
                      <a:r>
                        <a:rPr lang="uk-UA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Склад літера "Е" площею  115,30 </a:t>
                      </a:r>
                      <a:r>
                        <a:rPr lang="uk-UA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	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Виробничий цех, літера "Ж" площею  308,50 </a:t>
                      </a:r>
                      <a:r>
                        <a:rPr lang="uk-UA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Диспетчерська, літера "З" площею  13,60 </a:t>
                      </a:r>
                      <a:r>
                        <a:rPr lang="uk-UA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Будинок охорони, літера "И" площею  11,0 </a:t>
                      </a:r>
                      <a:r>
                        <a:rPr lang="uk-UA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	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lvl="0" algn="just" rtl="0">
                        <a:lnSpc>
                          <a:spcPct val="100000"/>
                        </a:lnSpc>
                      </a:pPr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Фасад виходить на вулицю.</a:t>
                      </a:r>
                      <a:r>
                        <a:rPr lang="uk-UA" sz="1600" b="0" baseline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9467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Стан приміщень будівлі – задовільний. </a:t>
                      </a: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</a:tr>
              <a:tr h="39467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Власний теплопункт.</a:t>
                      </a:r>
                    </a:p>
                  </a:txBody>
                  <a:tcPr/>
                </a:tc>
              </a:tr>
              <a:tr h="492092">
                <a:tc>
                  <a:txBody>
                    <a:bodyPr/>
                    <a:lstStyle/>
                    <a:p>
                      <a:pPr algn="just"/>
                      <a:r>
                        <a:rPr lang="uk-UA" sz="16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Місце розташування – Солом’янський район, </a:t>
                      </a:r>
                      <a:r>
                        <a:rPr lang="uk-UA" sz="1600" noProof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при</a:t>
                      </a:r>
                      <a:r>
                        <a:rPr lang="uk-UA" sz="16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центральна</a:t>
                      </a:r>
                      <a:r>
                        <a:rPr lang="uk-UA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частина міста. </a:t>
                      </a:r>
                      <a:r>
                        <a:rPr lang="uk-UA" sz="16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Найближчі станції метро: </a:t>
                      </a:r>
                      <a:r>
                        <a:rPr lang="uk-UA" sz="1600" b="0" dirty="0" smtClean="0"/>
                        <a:t>Вокзальна - 2,3 км, Олімпійська - 3 км, Політехнічний інститут - 3,2 км.</a:t>
                      </a:r>
                      <a:endParaRPr lang="uk-UA" sz="16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47760">
                <a:tc>
                  <a:txBody>
                    <a:bodyPr/>
                    <a:lstStyle/>
                    <a:p>
                      <a:pPr algn="just"/>
                      <a:r>
                        <a:rPr lang="uk-UA" sz="16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Вулиця місцевого значення, у пішохідній доступності зупинок наземного транспорту, відносна близькість станцій швидкісного транспорту або вокзалів зовнішнього транспорту</a:t>
                      </a:r>
                      <a:r>
                        <a:rPr lang="uk-UA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073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35842" name="Picture 2" descr="P12842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72816"/>
            <a:ext cx="475252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P12842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772816"/>
            <a:ext cx="464589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36866" name="Picture 2" descr="P12842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72816"/>
            <a:ext cx="48245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P1284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772816"/>
            <a:ext cx="464589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6" name="Picture 4" descr="P12843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1" y="1772816"/>
            <a:ext cx="471886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P12843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3150" y="1772816"/>
            <a:ext cx="469976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38914" name="Picture 2" descr="P12843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844824"/>
            <a:ext cx="48245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P12843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9024" y="1844824"/>
            <a:ext cx="453650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39938" name="Picture 2" descr="P12843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1" y="1844824"/>
            <a:ext cx="479567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P12843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844824"/>
            <a:ext cx="464589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40962" name="Picture 2" descr="IMG_20160128_103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2060847"/>
            <a:ext cx="4752528" cy="355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P12842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3148" y="2060848"/>
            <a:ext cx="469976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36533" y="1556792"/>
            <a:ext cx="1255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4-й поверх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41986" name="Picture 2" descr="IMG_20160128_1032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844824"/>
            <a:ext cx="475252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IMG_20160128_1034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844824"/>
            <a:ext cx="460384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6" name="Picture 4" descr="IMG_20160128_1036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1" y="1700808"/>
            <a:ext cx="471404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IMG_20160128_1039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1700808"/>
            <a:ext cx="471404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44034" name="Picture 2" descr="IMG_20160128_1042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00808"/>
            <a:ext cx="481516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IMG_20160128_1043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9024" y="1700808"/>
            <a:ext cx="458341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45058" name="Picture 2" descr="IMG_20160128_1042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1" y="1772816"/>
            <a:ext cx="481516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IMG_20160128_1044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9024" y="1772816"/>
            <a:ext cx="457388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20080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Правовстановлюючі документи 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4688" y="1556792"/>
            <a:ext cx="6120680" cy="10215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uk-UA" b="1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/>
            <a:r>
              <a:rPr lang="uk-UA" b="1" dirty="0" smtClean="0">
                <a:solidFill>
                  <a:srgbClr val="000000"/>
                </a:solidFill>
                <a:cs typeface="Arial" pitchFamily="34" charset="0"/>
              </a:rPr>
              <a:t>ПЕРЕЛІК ПРАВОВСТАНОВЛЮЮЧИХ ДОКУМЕНТІВ:</a:t>
            </a:r>
          </a:p>
          <a:p>
            <a:pPr algn="ctr"/>
            <a:r>
              <a:rPr lang="uk-UA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208584" y="2492896"/>
            <a:ext cx="770485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itchFamily="34" charset="0"/>
              </a:rPr>
              <a:t> </a:t>
            </a:r>
          </a:p>
          <a:p>
            <a:pPr marL="342900" lvl="0" indent="-342900" algn="just">
              <a:lnSpc>
                <a:spcPct val="150000"/>
              </a:lnSpc>
              <a:buFontTx/>
              <a:buAutoNum type="arabicPeriod"/>
            </a:pPr>
            <a:r>
              <a:rPr lang="uk-UA" dirty="0" smtClean="0">
                <a:latin typeface="+mn-lt"/>
                <a:cs typeface="Arial" pitchFamily="34" charset="0"/>
              </a:rPr>
              <a:t>Договір купівлі-продажу нерухомого майна, укладений між АТ </a:t>
            </a:r>
            <a:r>
              <a:rPr lang="uk-UA" dirty="0" err="1" smtClean="0">
                <a:latin typeface="+mn-lt"/>
                <a:cs typeface="Arial" pitchFamily="34" charset="0"/>
              </a:rPr>
              <a:t>“Дельта</a:t>
            </a:r>
            <a:r>
              <a:rPr lang="uk-UA" dirty="0" smtClean="0">
                <a:latin typeface="+mn-lt"/>
                <a:cs typeface="Arial" pitchFamily="34" charset="0"/>
              </a:rPr>
              <a:t> </a:t>
            </a:r>
            <a:r>
              <a:rPr lang="uk-UA" dirty="0" err="1" smtClean="0">
                <a:latin typeface="+mn-lt"/>
                <a:cs typeface="Arial" pitchFamily="34" charset="0"/>
              </a:rPr>
              <a:t>Банк”</a:t>
            </a:r>
            <a:r>
              <a:rPr lang="uk-UA" dirty="0" smtClean="0">
                <a:latin typeface="+mn-lt"/>
                <a:cs typeface="Arial" pitchFamily="34" charset="0"/>
              </a:rPr>
              <a:t> та ПАТ </a:t>
            </a:r>
            <a:r>
              <a:rPr lang="uk-UA" dirty="0" err="1" smtClean="0">
                <a:latin typeface="+mn-lt"/>
                <a:cs typeface="Arial" pitchFamily="34" charset="0"/>
              </a:rPr>
              <a:t>“Кредитпромбанк”</a:t>
            </a:r>
            <a:r>
              <a:rPr lang="uk-UA" dirty="0" smtClean="0">
                <a:latin typeface="+mn-lt"/>
                <a:cs typeface="Arial" pitchFamily="34" charset="0"/>
              </a:rPr>
              <a:t>, </a:t>
            </a:r>
            <a:r>
              <a:rPr lang="uk-UA" sz="2000" dirty="0" smtClean="0">
                <a:latin typeface="+mn-lt"/>
                <a:cs typeface="Arial" pitchFamily="34" charset="0"/>
              </a:rPr>
              <a:t>зареєстрований</a:t>
            </a:r>
            <a:r>
              <a:rPr lang="uk-UA" dirty="0" smtClean="0">
                <a:latin typeface="+mn-lt"/>
                <a:cs typeface="Arial" pitchFamily="34" charset="0"/>
              </a:rPr>
              <a:t> в реєстрі за №2653 від 07.10.2013р.</a:t>
            </a:r>
          </a:p>
          <a:p>
            <a:pPr marL="342900" lvl="0" indent="-342900" algn="just">
              <a:lnSpc>
                <a:spcPct val="150000"/>
              </a:lnSpc>
              <a:buFontTx/>
              <a:buAutoNum type="arabicPeriod"/>
            </a:pPr>
            <a:r>
              <a:rPr lang="uk-UA" dirty="0" smtClean="0">
                <a:latin typeface="+mn-lt"/>
                <a:cs typeface="Arial" pitchFamily="34" charset="0"/>
              </a:rPr>
              <a:t>Акт прийому-передачі нерухомого майна від 07.10.2013р.</a:t>
            </a:r>
          </a:p>
          <a:p>
            <a:pPr marL="342900" lvl="0" indent="-342900" algn="just">
              <a:lnSpc>
                <a:spcPct val="150000"/>
              </a:lnSpc>
              <a:buFontTx/>
              <a:buAutoNum type="arabicPeriod"/>
            </a:pPr>
            <a:r>
              <a:rPr lang="uk-UA" dirty="0" smtClean="0">
                <a:latin typeface="+mn-lt"/>
                <a:cs typeface="Arial" pitchFamily="34" charset="0"/>
              </a:rPr>
              <a:t>Витяг з Державного реєстру речових прав на нерухоме майно про реєстрацію права власності №10425631 від 07.10.2013р.</a:t>
            </a:r>
          </a:p>
        </p:txBody>
      </p:sp>
    </p:spTree>
    <p:extLst>
      <p:ext uri="{BB962C8B-B14F-4D97-AF65-F5344CB8AC3E}">
        <p14:creationId xmlns="" xmlns:p14="http://schemas.microsoft.com/office/powerpoint/2010/main" val="19073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46082" name="Picture 2" descr="IMG_20160128_1047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1844824"/>
            <a:ext cx="469457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IMG_20160128_1047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844824"/>
            <a:ext cx="4799434" cy="359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34481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28485" y="5805264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47106" name="Picture 2" descr="IMG_20160128_1045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1772816"/>
            <a:ext cx="482453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IMG_20160128_1051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772816"/>
            <a:ext cx="460851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416824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2800" y="1268760"/>
            <a:ext cx="3816424" cy="541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5048" y="1296081"/>
            <a:ext cx="3672408" cy="548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560" y="1268760"/>
            <a:ext cx="3672408" cy="543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504" y="1268759"/>
            <a:ext cx="3600400" cy="547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1072" y="1268760"/>
            <a:ext cx="3448184" cy="545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536" y="1268760"/>
            <a:ext cx="3888432" cy="541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128" y="1268760"/>
            <a:ext cx="2880320" cy="553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536" y="1268760"/>
            <a:ext cx="3312368" cy="541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9104" y="1268759"/>
            <a:ext cx="3135865" cy="55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528" y="1268760"/>
            <a:ext cx="3456384" cy="545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5048" y="1340767"/>
            <a:ext cx="3312368" cy="54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782" y="1412776"/>
            <a:ext cx="472285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3040" y="1484784"/>
            <a:ext cx="4392488" cy="461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6" y="1287903"/>
            <a:ext cx="4320480" cy="528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0991" y="1340768"/>
            <a:ext cx="4550565" cy="511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Судово-претензійна робота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720752" y="2636912"/>
            <a:ext cx="4680520" cy="92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itchFamily="34" charset="0"/>
              </a:rPr>
              <a:t>НЕ ВЕДЕТЬСЯ</a:t>
            </a:r>
            <a:endParaRPr kumimoji="0" lang="uk-UA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73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072" y="1340768"/>
            <a:ext cx="451691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4096" y="1412776"/>
            <a:ext cx="45434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1380253"/>
            <a:ext cx="4248472" cy="511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968" y="1340768"/>
            <a:ext cx="475252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504" y="1340768"/>
            <a:ext cx="4176464" cy="540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9024" y="1268760"/>
            <a:ext cx="4248472" cy="541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12" y="1340768"/>
            <a:ext cx="4248472" cy="538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1032" y="1246899"/>
            <a:ext cx="4176464" cy="544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772816"/>
            <a:ext cx="44644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0992" y="1340768"/>
            <a:ext cx="482421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340768"/>
            <a:ext cx="453650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340768"/>
            <a:ext cx="463961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484784"/>
            <a:ext cx="467182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1412776"/>
            <a:ext cx="468594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484783"/>
            <a:ext cx="4680520" cy="475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1484784"/>
            <a:ext cx="464551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6696" y="1340768"/>
            <a:ext cx="5400600" cy="532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паспорт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12" y="1340768"/>
            <a:ext cx="8784976" cy="526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488832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64768" y="5949280"/>
            <a:ext cx="4304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2050" name="Picture 2" descr="IMG_20160128_1157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1" y="1772816"/>
            <a:ext cx="482453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IMG_20160128_1156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772816"/>
            <a:ext cx="465248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528" y="1340768"/>
            <a:ext cx="3816424" cy="543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9024" y="1268759"/>
            <a:ext cx="4032448" cy="539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12" y="1268760"/>
            <a:ext cx="4248472" cy="545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340768"/>
            <a:ext cx="453650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4768" y="1268760"/>
            <a:ext cx="4309369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416824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12" y="1340768"/>
            <a:ext cx="4248472" cy="536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0992" y="2060848"/>
            <a:ext cx="4764360" cy="256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488832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76736" y="5805264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3074" name="Picture 2" descr="IMG_20160128_1156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2" y="1844823"/>
            <a:ext cx="4824536" cy="360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IMG_20160128_1157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9024" y="1844824"/>
            <a:ext cx="45216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56084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об’єкта нерухомості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40832" y="587727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січень 2016 року</a:t>
            </a:r>
            <a:endParaRPr lang="ru-RU" dirty="0">
              <a:latin typeface="+mn-lt"/>
            </a:endParaRPr>
          </a:p>
        </p:txBody>
      </p:sp>
      <p:pic>
        <p:nvPicPr>
          <p:cNvPr id="4098" name="Picture 2" descr="P12841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844824"/>
            <a:ext cx="475252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P12841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1844823"/>
            <a:ext cx="4651950" cy="367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8278</TotalTime>
  <Words>743</Words>
  <Application>Microsoft Office PowerPoint</Application>
  <PresentationFormat>Лист A4 (210x297 мм)</PresentationFormat>
  <Paragraphs>181</Paragraphs>
  <Slides>73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Тема Office</vt:lpstr>
      <vt:lpstr>Слайд 1</vt:lpstr>
      <vt:lpstr>Розташування об’єкта нерухомості на мапі міста</vt:lpstr>
      <vt:lpstr>Загальна інформація</vt:lpstr>
      <vt:lpstr>Загальна інформація</vt:lpstr>
      <vt:lpstr>Правовстановлюючі документи </vt:lpstr>
      <vt:lpstr>Судово-претензійна робота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Фотографії об’єкта нерухомості</vt:lpstr>
      <vt:lpstr>Технічний паспорт</vt:lpstr>
      <vt:lpstr>Технічний паспорт</vt:lpstr>
      <vt:lpstr>Технічний паспорт</vt:lpstr>
      <vt:lpstr>Технічний паспорт</vt:lpstr>
      <vt:lpstr>Технічний паспорт</vt:lpstr>
      <vt:lpstr>Технічний паспорт</vt:lpstr>
      <vt:lpstr>Технічний паспорт</vt:lpstr>
      <vt:lpstr>Технічний паспорт</vt:lpstr>
      <vt:lpstr>Технічний паспорт</vt:lpstr>
      <vt:lpstr>Технічний паспорт</vt:lpstr>
      <vt:lpstr>Технічний паспорт</vt:lpstr>
      <vt:lpstr>Технічний паспорт</vt:lpstr>
      <vt:lpstr>Технічний паспорт</vt:lpstr>
      <vt:lpstr>Технічний паспорт</vt:lpstr>
      <vt:lpstr>Технічний паспорт</vt:lpstr>
      <vt:lpstr>Технічний паспорт</vt:lpstr>
      <vt:lpstr>Технічний паспорт</vt:lpstr>
      <vt:lpstr>Технічний паспорт</vt:lpstr>
      <vt:lpstr>Документи</vt:lpstr>
      <vt:lpstr>Документи</vt:lpstr>
      <vt:lpstr>Документи</vt:lpstr>
      <vt:lpstr>Документи</vt:lpstr>
    </vt:vector>
  </TitlesOfParts>
  <Company>Deltabank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fedorovd</dc:creator>
  <cp:lastModifiedBy>KotliarevskaA</cp:lastModifiedBy>
  <cp:revision>643</cp:revision>
  <cp:lastPrinted>2014-09-09T10:09:38Z</cp:lastPrinted>
  <dcterms:created xsi:type="dcterms:W3CDTF">2013-05-17T12:55:42Z</dcterms:created>
  <dcterms:modified xsi:type="dcterms:W3CDTF">2016-07-27T12:37:23Z</dcterms:modified>
</cp:coreProperties>
</file>