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1" r:id="rId3"/>
    <p:sldId id="333" r:id="rId4"/>
    <p:sldId id="293" r:id="rId5"/>
    <p:sldId id="331" r:id="rId6"/>
    <p:sldId id="332" r:id="rId7"/>
    <p:sldId id="312" r:id="rId8"/>
    <p:sldId id="295" r:id="rId9"/>
    <p:sldId id="313" r:id="rId10"/>
    <p:sldId id="279" r:id="rId11"/>
    <p:sldId id="323" r:id="rId12"/>
    <p:sldId id="335" r:id="rId13"/>
    <p:sldId id="337" r:id="rId14"/>
    <p:sldId id="338" r:id="rId15"/>
    <p:sldId id="320" r:id="rId16"/>
    <p:sldId id="321" r:id="rId17"/>
    <p:sldId id="327" r:id="rId18"/>
    <p:sldId id="328" r:id="rId19"/>
    <p:sldId id="329" r:id="rId20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lo Skit" initials="P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FF0000"/>
    <a:srgbClr val="6B95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254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36F9C37E-F739-48E6-8EAD-3809C070BDC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17F31882-5A63-4194-B522-E0D450A92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06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pPr>
              <a:defRPr/>
            </a:pPr>
            <a:fld id="{68CCA62D-60BC-4327-86E8-BD8D30E02B7E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4653"/>
            <a:ext cx="5439355" cy="4466756"/>
          </a:xfrm>
          <a:prstGeom prst="rect">
            <a:avLst/>
          </a:prstGeom>
        </p:spPr>
        <p:txBody>
          <a:bodyPr vert="horz" lIns="88203" tIns="44102" rIns="88203" bIns="4410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pPr>
              <a:defRPr/>
            </a:pPr>
            <a:fld id="{4D1DBCA2-C7FB-44C8-8AEB-4F1CC29C3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371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A313-AA80-4FBA-94FE-0E8023746915}" type="datetimeFigureOut">
              <a:rPr lang="ru-RU"/>
              <a:pPr>
                <a:defRPr/>
              </a:pPr>
              <a:t>17.03.2016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421D-B063-423C-A22A-48230EF3CB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865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C07D-E1FE-4A10-8103-7C7F172820F6}" type="datetimeFigureOut">
              <a:rPr lang="ru-RU"/>
              <a:pPr>
                <a:defRPr/>
              </a:pPr>
              <a:t>17.03.2016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4AE4-714F-4735-8534-23E0E88A8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715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C015-D870-4FEE-AB31-A657E9D62C27}" type="datetimeFigureOut">
              <a:rPr lang="ru-RU"/>
              <a:pPr>
                <a:defRPr/>
              </a:pPr>
              <a:t>17.03.2016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A788-BFCE-4028-8AA0-2637E56228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323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842076" cy="73875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EBB7-9A16-46B5-ADEA-14E5F422884C}" type="datetimeFigureOut">
              <a:rPr lang="ru-RU"/>
              <a:pPr>
                <a:defRPr/>
              </a:pPr>
              <a:t>17.03.2016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1E60-E75C-458B-80B0-87B0C77CA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88504" y="1196752"/>
            <a:ext cx="8928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20" y="292283"/>
            <a:ext cx="720000" cy="66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861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705F-5F49-4BCD-9A9C-7B40D36DAFF4}" type="datetimeFigureOut">
              <a:rPr lang="ru-RU"/>
              <a:pPr>
                <a:defRPr/>
              </a:pPr>
              <a:t>17.03.2016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FEEE-3543-4EF9-81FE-4F9B6F1145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401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B42F-4197-479D-920A-319519B67D55}" type="datetimeFigureOut">
              <a:rPr lang="ru-RU"/>
              <a:pPr>
                <a:defRPr/>
              </a:pPr>
              <a:t>17.03.2016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CB68-4ABC-479B-AE0C-D229128BF2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92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A632-7A99-48A7-8669-C02D0545FBEF}" type="datetimeFigureOut">
              <a:rPr lang="ru-RU"/>
              <a:pPr>
                <a:defRPr/>
              </a:pPr>
              <a:t>17.03.2016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6F89-FE30-451D-90EB-6B0D0B50A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145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3936-9C3B-484F-A3E9-A5E48C2AB064}" type="datetimeFigureOut">
              <a:rPr lang="ru-RU"/>
              <a:pPr>
                <a:defRPr/>
              </a:pPr>
              <a:t>17.03.2016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B7A6-255C-4897-B649-3EB77EA794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77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1EFF-1161-444D-A53B-6E1C52293214}" type="datetimeFigureOut">
              <a:rPr lang="ru-RU"/>
              <a:pPr>
                <a:defRPr/>
              </a:pPr>
              <a:t>17.03.2016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2A21-1EB6-4EEF-A2BE-3E3845AB8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12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8CCF-B7C7-4208-B4A8-2FD47A06B73C}" type="datetimeFigureOut">
              <a:rPr lang="ru-RU"/>
              <a:pPr>
                <a:defRPr/>
              </a:pPr>
              <a:t>17.03.2016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64C8-8CB9-41D7-A872-B17FD7EE27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867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D5A6-723C-421D-B25C-5D3CF44CC868}" type="datetimeFigureOut">
              <a:rPr lang="ru-RU"/>
              <a:pPr>
                <a:defRPr/>
              </a:pPr>
              <a:t>17.03.2016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5E9B-5C45-409D-B827-DCCCF36F2F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568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E1CB7F-3EFC-4340-96F5-DD47454931B1}" type="datetimeFigureOut">
              <a:rPr lang="ru-RU"/>
              <a:pPr>
                <a:defRPr/>
              </a:pPr>
              <a:t>17.03.2016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E87F13-FCCC-4512-9A9F-37F531D58B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2620" y="1124744"/>
            <a:ext cx="6840760" cy="403244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0000" endA="275" endPos="40000" dist="1016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Нежитлові приміщення в житловому будинку 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(офісні приміщення №47)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загальною площею  274,15 м2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адресою: м. Суми, 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вул. Пушкіна, 22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 паспорт об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єкта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44" y="1268760"/>
            <a:ext cx="38884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9024" y="1285050"/>
            <a:ext cx="3960441" cy="546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 паспорт об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єкта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560" y="1340768"/>
            <a:ext cx="7920880" cy="528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 паспорт об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єкта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560" y="1268760"/>
            <a:ext cx="36004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9024" y="1273318"/>
            <a:ext cx="3816424" cy="539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 паспорт об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єкта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1340768"/>
            <a:ext cx="8769424" cy="530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 паспорт об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єкта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1268760"/>
            <a:ext cx="90730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36" y="1268760"/>
            <a:ext cx="40627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9024" y="1287309"/>
            <a:ext cx="3960440" cy="54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36" y="1270993"/>
            <a:ext cx="4032448" cy="54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68759"/>
            <a:ext cx="4104456" cy="549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36" y="1268760"/>
            <a:ext cx="3960440" cy="54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008" y="1239515"/>
            <a:ext cx="4104456" cy="542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1268760"/>
            <a:ext cx="40324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016" y="1270135"/>
            <a:ext cx="4032448" cy="53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1268760"/>
            <a:ext cx="4032448" cy="543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6977" y="1340768"/>
            <a:ext cx="4680519" cy="534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8609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 об’єкта нерухомості на мапі міста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412776"/>
            <a:ext cx="9361040" cy="470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632848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76536" y="4797152"/>
          <a:ext cx="8280920" cy="151216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91342"/>
                <a:gridCol w="2089578"/>
              </a:tblGrid>
              <a:tr h="3903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500" u="none" strike="noStrike" noProof="0" dirty="0" smtClean="0"/>
                        <a:t>  Укладені договори з комунальними службами: 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812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noProof="0" dirty="0" smtClean="0"/>
                        <a:t>  водопостачання та водовідведення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u="none" strike="noStrike" noProof="0" smtClean="0"/>
                        <a:t>ні</a:t>
                      </a:r>
                      <a:endParaRPr lang="uk-UA" sz="15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812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noProof="0" dirty="0" smtClean="0"/>
                        <a:t>  електропостачання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u="none" strike="noStrike" noProof="0" dirty="0" smtClean="0"/>
                        <a:t>ні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1746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noProof="0" dirty="0" smtClean="0"/>
                        <a:t>  опалення (централізоване/автономне, газове/електричне)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u="none" strike="noStrike" noProof="0" dirty="0" smtClean="0"/>
                        <a:t>ні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812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noProof="0" dirty="0" smtClean="0"/>
                        <a:t>  прибирання прибудинкових територій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u="none" strike="noStrike" noProof="0" dirty="0" smtClean="0"/>
                        <a:t>ні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76536" y="4293096"/>
            <a:ext cx="655272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uk-UA" sz="1600" b="1" dirty="0" smtClean="0">
                <a:solidFill>
                  <a:srgbClr val="000000"/>
                </a:solidFill>
                <a:cs typeface="Arial" pitchFamily="34" charset="0"/>
              </a:rPr>
              <a:t>Всі комунікації в приміщеннях заведені та готові до підключення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2640" y="1340768"/>
          <a:ext cx="6264696" cy="280415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021795"/>
                <a:gridCol w="3242901"/>
              </a:tblGrid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Банк-продавець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АТ «Дельта Банк»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Область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Сумська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smtClean="0"/>
                        <a:t>Місцезнаходження</a:t>
                      </a:r>
                      <a:endParaRPr lang="uk-UA" sz="1500" b="1" noProof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м. Суми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Інвентарний номер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>
                          <a:latin typeface="+mn-lt"/>
                        </a:rPr>
                        <a:t>308043</a:t>
                      </a:r>
                      <a:endParaRPr lang="uk-UA" sz="1500" noProof="0" dirty="0">
                        <a:latin typeface="+mn-lt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Тип майна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нежитлове </a:t>
                      </a:r>
                      <a:r>
                        <a:rPr lang="uk-UA" sz="1500" noProof="0" dirty="0" smtClean="0"/>
                        <a:t>приміщення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Вулиця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вул. Пушкіна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Будинок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22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Площа загальна, м2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274,15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400" b="0" noProof="0" dirty="0" smtClean="0">
                          <a:latin typeface="+mn-lt"/>
                        </a:rPr>
                        <a:t>Поверх/поверховість</a:t>
                      </a:r>
                      <a:endParaRPr lang="uk-UA" sz="1400" b="0" noProof="0" dirty="0">
                        <a:latin typeface="+mn-lt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0" noProof="0" dirty="0" smtClean="0">
                          <a:latin typeface="+mn-lt"/>
                        </a:rPr>
                        <a:t>1/10</a:t>
                      </a:r>
                      <a:endParaRPr lang="uk-UA" sz="1400" b="0" noProof="0" dirty="0">
                        <a:latin typeface="+mn-lt"/>
                      </a:endParaRPr>
                    </a:p>
                  </a:txBody>
                  <a:tcPr marL="81280" marR="81280" marT="42333" marB="42333" anchor="ctr"/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0552" y="1628800"/>
          <a:ext cx="8064896" cy="4351999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064896"/>
              </a:tblGrid>
              <a:tr h="93629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Приміщення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р</a:t>
                      </a:r>
                      <a:r>
                        <a:rPr kumimoji="0" lang="uk-UA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озташовані на 1-му поверсі </a:t>
                      </a:r>
                      <a:r>
                        <a:rPr lang="uk-UA" sz="1800" b="0" dirty="0" smtClean="0">
                          <a:latin typeface="+mn-lt"/>
                        </a:rPr>
                        <a:t>нового елітного 10-ти поверхового </a:t>
                      </a:r>
                      <a:r>
                        <a:rPr kumimoji="0" lang="uk-UA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агатоквартирного житлового будинку. 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6120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Будинок 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введений</a:t>
                      </a:r>
                      <a:r>
                        <a:rPr kumimoji="0" lang="uk-UA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в експлуатацію  у 2011р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та заселений.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5819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</a:t>
                      </a:r>
                      <a:r>
                        <a:rPr kumimoji="0" lang="uk-UA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риміщення мають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власний окремий вхід. </a:t>
                      </a:r>
                    </a:p>
                  </a:txBody>
                  <a:tcPr/>
                </a:tc>
              </a:tr>
              <a:tr h="5752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0" dirty="0" smtClean="0">
                          <a:latin typeface="+mn-lt"/>
                        </a:rPr>
                        <a:t>Стан приміщень — після будівельників, потребують капітального ремонту.</a:t>
                      </a:r>
                    </a:p>
                  </a:txBody>
                  <a:tcPr/>
                </a:tc>
              </a:tr>
              <a:tr h="488159"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latin typeface="+mn-lt"/>
                        </a:rPr>
                        <a:t>Гарне місце розташування, недалеко від центру міста. </a:t>
                      </a:r>
                      <a:endParaRPr lang="ru-RU" b="0" dirty="0"/>
                    </a:p>
                  </a:txBody>
                  <a:tcPr/>
                </a:tc>
              </a:tr>
              <a:tr h="6554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>
                          <a:latin typeface="+mn-lt"/>
                        </a:rPr>
                        <a:t>Відстань до транспортних розв'язок (вузлів), зупинок громадського транспорту — до 200 м</a:t>
                      </a:r>
                      <a:endParaRPr lang="uk-UA" sz="1800" b="0" dirty="0" smtClean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471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0" dirty="0" smtClean="0">
                          <a:latin typeface="+mn-lt"/>
                        </a:rPr>
                        <a:t>На прибудинковій території </a:t>
                      </a:r>
                      <a:r>
                        <a:rPr lang="uk-UA" sz="1800" b="0" dirty="0" err="1" smtClean="0">
                          <a:latin typeface="+mn-lt"/>
                        </a:rPr>
                        <a:t>облаштована</a:t>
                      </a:r>
                      <a:r>
                        <a:rPr lang="uk-UA" sz="1800" b="0" dirty="0" smtClean="0">
                          <a:latin typeface="+mn-lt"/>
                        </a:rPr>
                        <a:t> відкрита стоянка.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7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56084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Правовстановлюючі документи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0592" y="2852936"/>
            <a:ext cx="75608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Договір  задоволення вимог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іпотекодержателя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, зареєстрований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в реєстрі за №1005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від 23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.07.2014р.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uk-UA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buAutoNum type="arabicPeriod" startAt="2"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Витяг з Державного реєстру  речових прав на нерухоме майно про реєстрацію права власності 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№24649256 від 23.07.2014р.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4608" y="1700808"/>
            <a:ext cx="7272808" cy="10215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ПЕРЕЛІК ПРАВОВСТАНОВЛЮЮЧИХ ДОКУМЕНТІВ, ОРИГІНАЛИ ЯКИХ ЗБЕРІГАЮТЬСЯ У СХОВИЩІ БАНКУ: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704856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Судово-претензійна робота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20752" y="2636912"/>
            <a:ext cx="4680520" cy="92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НЕ ВЕДЕТЬСЯ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8609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об’єкта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26670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48863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95916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:\Doc\Private\Investment_Business_Department\Відділ інвест_опер з нерухомістю\Застройщики_Доверители\ПП_Суми Капітал\Фото\IMG_00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1340768"/>
            <a:ext cx="37444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I:\Doc\Public\PU_Audit\ДЛЯ ОЦІНКИ ПІД ЧАС ЛІКВІДАЦІЇ\ПРИМІЩЕННЯ\Приміщення не в заставі у НБУ\Сумська область BS\Cуми (6) BS\Пушкина_22(6 объектов)\308041-44 ,4 Неж.пом. Пушкина,22\фа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040" y="1340768"/>
            <a:ext cx="3816424" cy="51125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64968" y="1988840"/>
            <a:ext cx="461665" cy="40324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грудень 2015 року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8609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об’єкта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6736" y="5445224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грудень 2015 року</a:t>
            </a:r>
            <a:endParaRPr lang="ru-RU" dirty="0">
              <a:latin typeface="+mn-lt"/>
            </a:endParaRPr>
          </a:p>
        </p:txBody>
      </p:sp>
      <p:pic>
        <p:nvPicPr>
          <p:cNvPr id="7170" name="Picture 2" descr="I:\Doc\Public\PU_Audit\ДЛЯ ОЦІНКИ ПІД ЧАС ЛІКВІДАЦІЇ\ПРИМІЩЕННЯ\Приміщення не в заставі у НБУ\Сумська область BS\Cуми (6) BS\Пушкина_22(6 объектов)\фото\Пушкина 22 (офис лев. сторона)\GEDC1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628800"/>
            <a:ext cx="4608512" cy="3528392"/>
          </a:xfrm>
          <a:prstGeom prst="rect">
            <a:avLst/>
          </a:prstGeom>
          <a:noFill/>
        </p:spPr>
      </p:pic>
      <p:pic>
        <p:nvPicPr>
          <p:cNvPr id="7171" name="Picture 3" descr="I:\Doc\Public\PU_Audit\ДЛЯ ОЦІНКИ ПІД ЧАС ЛІКВІДАЦІЇ\ПРИМІЩЕННЯ\Приміщення не в заставі у НБУ\Сумська область BS\Cуми (6) BS\Пушкина_22(6 объектов)\фото\Пушкина 22 (офис лев. сторона)\GEDC1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016" y="1628800"/>
            <a:ext cx="4499992" cy="3519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3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8609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об’єкта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6736" y="5445224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грудень 2015 року</a:t>
            </a:r>
            <a:endParaRPr lang="ru-RU" dirty="0">
              <a:latin typeface="+mn-lt"/>
            </a:endParaRPr>
          </a:p>
        </p:txBody>
      </p:sp>
      <p:pic>
        <p:nvPicPr>
          <p:cNvPr id="8195" name="Picture 3" descr="I:\Doc\Public\PU_Audit\ДЛЯ ОЦІНКИ ПІД ЧАС ЛІКВІДАЦІЇ\ПРИМІЩЕННЯ\Приміщення не в заставі у НБУ\Сумська область BS\Cуми (6) BS\Пушкина_22(6 объектов)\фото\Пушкина 22 (офис лев. сторона)\GEDC1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00808"/>
            <a:ext cx="4680520" cy="3528392"/>
          </a:xfrm>
          <a:prstGeom prst="rect">
            <a:avLst/>
          </a:prstGeom>
          <a:noFill/>
        </p:spPr>
      </p:pic>
      <p:pic>
        <p:nvPicPr>
          <p:cNvPr id="8196" name="Picture 4" descr="I:\Doc\Public\PU_Audit\ДЛЯ ОЦІНКИ ПІД ЧАС ЛІКВІДАЦІЇ\ПРИМІЩЕННЯ\Приміщення не в заставі у НБУ\Сумська область BS\Cуми (6) BS\Пушкина_22(6 объектов)\фото\Пушкина 22 (офис лев. сторона)\GEDC1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1700808"/>
            <a:ext cx="461155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3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6900</TotalTime>
  <Words>280</Words>
  <Application>Microsoft Office PowerPoint</Application>
  <PresentationFormat>Лист A4 (210x297 мм)</PresentationFormat>
  <Paragraphs>77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Розташування об’єкта нерухомості на мапі міста</vt:lpstr>
      <vt:lpstr>Загальна інформація</vt:lpstr>
      <vt:lpstr>Загальна інформація</vt:lpstr>
      <vt:lpstr>Правовстановлюючі документи </vt:lpstr>
      <vt:lpstr>Судово-претензійна робота</vt:lpstr>
      <vt:lpstr>Фотографії об’єкта нерухомості</vt:lpstr>
      <vt:lpstr>Фотографії об’єкта нерухомості</vt:lpstr>
      <vt:lpstr>Фотографії об’єкта нерухомості</vt:lpstr>
      <vt:lpstr>Технічний паспорт об’єкта нерухомості</vt:lpstr>
      <vt:lpstr>Технічний паспорт об’єкта нерухомості</vt:lpstr>
      <vt:lpstr>Технічний паспорт об’єкта нерухомості</vt:lpstr>
      <vt:lpstr>Технічний паспорт об’єкта нерухомості</vt:lpstr>
      <vt:lpstr>Технічний паспорт об’єкта нерухомості</vt:lpstr>
      <vt:lpstr>Документи</vt:lpstr>
      <vt:lpstr>Документи</vt:lpstr>
      <vt:lpstr>Документи</vt:lpstr>
      <vt:lpstr>Документи</vt:lpstr>
      <vt:lpstr>Документи</vt:lpstr>
    </vt:vector>
  </TitlesOfParts>
  <Company>Deltabank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fedorovd</dc:creator>
  <cp:lastModifiedBy>KotliarevskaA</cp:lastModifiedBy>
  <cp:revision>493</cp:revision>
  <cp:lastPrinted>2014-09-09T10:09:38Z</cp:lastPrinted>
  <dcterms:created xsi:type="dcterms:W3CDTF">2013-05-17T12:55:42Z</dcterms:created>
  <dcterms:modified xsi:type="dcterms:W3CDTF">2016-03-17T11:02:39Z</dcterms:modified>
</cp:coreProperties>
</file>