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3" r:id="rId2"/>
    <p:sldId id="280" r:id="rId3"/>
    <p:sldId id="294" r:id="rId4"/>
    <p:sldId id="266" r:id="rId5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211" userDrawn="1">
          <p15:clr>
            <a:srgbClr val="F26B43"/>
          </p15:clr>
        </p15:guide>
        <p15:guide id="4" orient="horz" pos="4156" userDrawn="1">
          <p15:clr>
            <a:srgbClr val="F26B43"/>
          </p15:clr>
        </p15:guide>
        <p15:guide id="6" pos="7446" userDrawn="1">
          <p15:clr>
            <a:srgbClr val="F26B43"/>
          </p15:clr>
        </p15:guide>
        <p15:guide id="7" pos="2298" userDrawn="1">
          <p15:clr>
            <a:srgbClr val="F26B43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37499A"/>
    <a:srgbClr val="A7AFCD"/>
    <a:srgbClr val="5B9BD5"/>
    <a:srgbClr val="364A9D"/>
    <a:srgbClr val="37499C"/>
    <a:srgbClr val="315E97"/>
    <a:srgbClr val="F7AB79"/>
    <a:srgbClr val="87A5E1"/>
    <a:srgbClr val="A2B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ітлий стиль 1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3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702" y="60"/>
      </p:cViewPr>
      <p:guideLst>
        <p:guide orient="horz" pos="187"/>
        <p:guide pos="211"/>
        <p:guide orient="horz" pos="4156"/>
        <p:guide pos="7446"/>
        <p:guide pos="22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9AF0E-24C8-48A3-BA19-96C6007ACE20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36E78-AFFE-4E06-8379-B4B47FB3538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165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B50F2-7B75-4115-82FA-26348D2C4E0A}" type="datetimeFigureOut">
              <a:rPr lang="uk-UA" smtClean="0"/>
              <a:t>01.11.2021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451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79F53-4B93-4B85-90CE-38B406B3152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8301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9F53-4B93-4B85-90CE-38B406B3152E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7845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9F53-4B93-4B85-90CE-38B406B3152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254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14BA-F1EC-48AC-9068-DBE88CE5916B}" type="datetime1">
              <a:rPr lang="uk-UA" smtClean="0"/>
              <a:t>01.11.2021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662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0683-423F-4E32-A9C2-DA83AC20F4F5}" type="datetime1">
              <a:rPr lang="uk-UA" smtClean="0"/>
              <a:t>01.11.2021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517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8225-4A6B-4D0B-A128-B77AE047F6B7}" type="datetime1">
              <a:rPr lang="uk-UA" smtClean="0"/>
              <a:t>01.11.2021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169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4452-5B45-401C-8D4F-451F16FBFC75}" type="datetime1">
              <a:rPr lang="uk-UA" smtClean="0"/>
              <a:t>01.11.2021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067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AC6B-E79E-45BD-85BA-D14C5AA2ACA8}" type="datetime1">
              <a:rPr lang="uk-UA" smtClean="0"/>
              <a:t>01.11.2021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054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1295-71BD-4046-BA67-A66B3B584B8F}" type="datetime1">
              <a:rPr lang="uk-UA" smtClean="0"/>
              <a:t>01.11.2021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872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FD2C-17AC-4861-BB58-5F1DAFCE293C}" type="datetime1">
              <a:rPr lang="uk-UA" smtClean="0"/>
              <a:t>01.11.2021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236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CE30-E025-441E-8518-B3895753006D}" type="datetime1">
              <a:rPr lang="uk-UA" smtClean="0"/>
              <a:t>01.11.2021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206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98C9-8344-4934-9084-E4F719666237}" type="datetime1">
              <a:rPr lang="uk-UA" smtClean="0"/>
              <a:t>01.11.2021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541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4C1A-5708-4370-B80C-3A605246482B}" type="datetime1">
              <a:rPr lang="uk-UA" smtClean="0"/>
              <a:t>01.11.2021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743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91CE-1343-49A6-B992-05D1C203BF80}" type="datetime1">
              <a:rPr lang="uk-UA" smtClean="0"/>
              <a:t>01.11.2021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403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D1A6D-A8BB-4621-806C-D8C9BEA51248}" type="datetime1">
              <a:rPr lang="uk-UA" smtClean="0"/>
              <a:t>01.11.2021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D23E-0A9A-465E-B4A3-23C60EB982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076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9635" y="4038692"/>
            <a:ext cx="8781815" cy="1130674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 smtClean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4000" dirty="0">
              <a:solidFill>
                <a:srgbClr val="263D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506776" y="2274557"/>
            <a:ext cx="1364720" cy="15482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64395" y="5229534"/>
            <a:ext cx="10627605" cy="983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000" dirty="0">
              <a:solidFill>
                <a:srgbClr val="263D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Z:\ЛОГОТИП\Лого\JPG\Fulcolor_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1" t="9501" r="15128" b="9072"/>
          <a:stretch/>
        </p:blipFill>
        <p:spPr bwMode="auto">
          <a:xfrm>
            <a:off x="5321611" y="264406"/>
            <a:ext cx="1203040" cy="125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кутник 7"/>
          <p:cNvSpPr/>
          <p:nvPr/>
        </p:nvSpPr>
        <p:spPr>
          <a:xfrm>
            <a:off x="1976764" y="2246165"/>
            <a:ext cx="95311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latin typeface="Cambria" panose="02040503050406030204" pitchFamily="18" charset="0"/>
              </a:rPr>
              <a:t>Продаж </a:t>
            </a:r>
            <a:r>
              <a:rPr lang="uk-UA" sz="3600" b="1" dirty="0" err="1" smtClean="0">
                <a:latin typeface="Cambria" panose="02040503050406030204" pitchFamily="18" charset="0"/>
              </a:rPr>
              <a:t>Іллічівського</a:t>
            </a:r>
            <a:r>
              <a:rPr lang="uk-UA" sz="3600" b="1" dirty="0" smtClean="0">
                <a:latin typeface="Cambria" panose="02040503050406030204" pitchFamily="18" charset="0"/>
              </a:rPr>
              <a:t> порту та </a:t>
            </a:r>
            <a:r>
              <a:rPr lang="uk-UA" sz="3600" b="1" dirty="0" err="1" smtClean="0">
                <a:latin typeface="Cambria" panose="02040503050406030204" pitchFamily="18" charset="0"/>
              </a:rPr>
              <a:t>олійно</a:t>
            </a:r>
            <a:r>
              <a:rPr lang="uk-UA" sz="3600" b="1" dirty="0" smtClean="0">
                <a:latin typeface="Cambria" panose="02040503050406030204" pitchFamily="18" charset="0"/>
              </a:rPr>
              <a:t>-жирових комбінатів. Хто визначає ціну на українські активи: ринок чи суди?</a:t>
            </a:r>
            <a:endParaRPr lang="uk-UA" sz="3600" b="1" dirty="0">
              <a:latin typeface="Cambria" panose="020405030504060302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506776" y="4300642"/>
            <a:ext cx="11001103" cy="2724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1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ЛОГОТИП\Лого\JPG\Fulcolor_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9305" y="296863"/>
            <a:ext cx="1442658" cy="1285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3498" y="140551"/>
            <a:ext cx="10312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02060"/>
                </a:solidFill>
              </a:rPr>
              <a:t>ХРОНОЛОГІЯ ПРОДАЖІВ ПУЛУ АКТИВІВ ДЕЛЬТА-БАНКУ</a:t>
            </a:r>
            <a:endParaRPr lang="uk-UA" sz="3200" dirty="0">
              <a:solidFill>
                <a:srgbClr val="002060"/>
              </a:solidFill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32" name="Прямокутник 31"/>
          <p:cNvSpPr/>
          <p:nvPr/>
        </p:nvSpPr>
        <p:spPr>
          <a:xfrm rot="16200000">
            <a:off x="5964263" y="630258"/>
            <a:ext cx="263474" cy="12192000"/>
          </a:xfrm>
          <a:prstGeom prst="rect">
            <a:avLst/>
          </a:prstGeom>
          <a:solidFill>
            <a:srgbClr val="37499A"/>
          </a:solidFill>
          <a:ln>
            <a:solidFill>
              <a:srgbClr val="3749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793647"/>
              </p:ext>
            </p:extLst>
          </p:nvPr>
        </p:nvGraphicFramePr>
        <p:xfrm>
          <a:off x="428626" y="971552"/>
          <a:ext cx="10020684" cy="5041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1512"/>
                <a:gridCol w="1834549"/>
                <a:gridCol w="1303692"/>
                <a:gridCol w="1546341"/>
                <a:gridCol w="1624003"/>
                <a:gridCol w="1073810"/>
                <a:gridCol w="1966777"/>
              </a:tblGrid>
              <a:tr h="971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Торги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Тип аукціону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Дата проведення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статус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Зниження </a:t>
                      </a:r>
                      <a:r>
                        <a:rPr lang="uk-UA" sz="1400" dirty="0" err="1">
                          <a:effectLst/>
                        </a:rPr>
                        <a:t>поч</a:t>
                      </a:r>
                      <a:r>
                        <a:rPr lang="uk-UA" sz="1400" dirty="0">
                          <a:effectLst/>
                        </a:rPr>
                        <a:t>. ціни  від номіналу  на 1х торгах%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Організатор торгів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Початкова ц</a:t>
                      </a:r>
                      <a:r>
                        <a:rPr lang="uk-UA" sz="1400" dirty="0">
                          <a:effectLst/>
                        </a:rPr>
                        <a:t>і</a:t>
                      </a:r>
                      <a:r>
                        <a:rPr lang="ru-RU" sz="1400" dirty="0">
                          <a:effectLst/>
                        </a:rPr>
                        <a:t>на </a:t>
                      </a:r>
                      <a:r>
                        <a:rPr lang="ru-RU" sz="1400" dirty="0" err="1">
                          <a:effectLst/>
                        </a:rPr>
                        <a:t>грн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</a:tr>
              <a:tr h="6297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Англійський 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18.09.2017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Не відбулись.  Не було  учасників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Prozorro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r>
                        <a:rPr lang="en-US" sz="1400">
                          <a:effectLst/>
                        </a:rPr>
                        <a:t> </a:t>
                      </a:r>
                      <a:r>
                        <a:rPr lang="uk-UA" sz="1400">
                          <a:effectLst/>
                        </a:rPr>
                        <a:t>136</a:t>
                      </a:r>
                      <a:r>
                        <a:rPr lang="en-US" sz="1400">
                          <a:effectLst/>
                        </a:rPr>
                        <a:t> </a:t>
                      </a:r>
                      <a:r>
                        <a:rPr lang="uk-UA" sz="1400">
                          <a:effectLst/>
                        </a:rPr>
                        <a:t>740 612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(балансова на 1му анг.аукціоні)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</a:tr>
              <a:tr h="4836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2.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Англійський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02.10.2017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Не відбулись.  Не було  учасників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-10%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Prozorro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3 723 066</a:t>
                      </a:r>
                      <a:r>
                        <a:rPr lang="en-US" sz="1400">
                          <a:effectLst/>
                        </a:rPr>
                        <a:t> </a:t>
                      </a:r>
                      <a:r>
                        <a:rPr lang="uk-UA" sz="1400">
                          <a:effectLst/>
                        </a:rPr>
                        <a:t>551 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</a:tr>
              <a:tr h="4836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3.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Англійський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17.10.2017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 відбулись.  Не було  учасників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-20%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Prozorro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r>
                        <a:rPr lang="en-US" sz="1400">
                          <a:effectLst/>
                        </a:rPr>
                        <a:t> </a:t>
                      </a:r>
                      <a:r>
                        <a:rPr lang="uk-UA" sz="1400">
                          <a:effectLst/>
                        </a:rPr>
                        <a:t>309</a:t>
                      </a:r>
                      <a:r>
                        <a:rPr lang="en-US" sz="1400">
                          <a:effectLst/>
                        </a:rPr>
                        <a:t> </a:t>
                      </a:r>
                      <a:r>
                        <a:rPr lang="uk-UA" sz="1400">
                          <a:effectLst/>
                        </a:rPr>
                        <a:t>392 490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</a:tr>
              <a:tr h="4836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4.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Англійський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31.10.2017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 відбулись.  Не було  учасників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-30%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Prozorro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 </a:t>
                      </a:r>
                      <a:r>
                        <a:rPr lang="uk-UA" sz="1400">
                          <a:effectLst/>
                        </a:rPr>
                        <a:t>895</a:t>
                      </a:r>
                      <a:r>
                        <a:rPr lang="en-US" sz="1400">
                          <a:effectLst/>
                        </a:rPr>
                        <a:t> 718 428 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</a:tr>
              <a:tr h="4836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5.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Англійський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14.11.2017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 відбулись.  Не було  учасників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-40%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Prozorro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2 482 044 367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</a:tr>
              <a:tr h="4836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6.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Англійський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28.11.2017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 відбулись.  Не було  учасників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-50%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Prozorro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2 068 370 306 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</a:tr>
              <a:tr h="4836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7.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Англійський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12.12.2017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 відбулись.  Не було  учасників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-60%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Prozorro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1 654 696 245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</a:tr>
              <a:tr h="4836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8.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Англійський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26.12.2017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 відбулись.  Не було  учасників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-70%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Prozorro</a:t>
                      </a:r>
                      <a:endParaRPr lang="uk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1 241 022 184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</a:tr>
            </a:tbl>
          </a:graphicData>
        </a:graphic>
      </p:graphicFrame>
      <p:sp>
        <p:nvSpPr>
          <p:cNvPr id="6" name="Прямокутник 5"/>
          <p:cNvSpPr/>
          <p:nvPr/>
        </p:nvSpPr>
        <p:spPr>
          <a:xfrm>
            <a:off x="428626" y="6013017"/>
            <a:ext cx="10315574" cy="542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*англійський аукціон – під час торгів ціна може тільки зростати від початкової ціни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9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ЛОГОТИП\Лого\JPG\Fulcolor_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9305" y="296863"/>
            <a:ext cx="1442658" cy="1285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3498" y="140551"/>
            <a:ext cx="10312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02060"/>
                </a:solidFill>
              </a:rPr>
              <a:t>ХРОНОЛОГІЯ ПРОДАЖІВ ПУЛУ АКТИВІВ ДЕЛЬТА-БАНКУ</a:t>
            </a:r>
            <a:endParaRPr lang="uk-UA" sz="3200" dirty="0">
              <a:solidFill>
                <a:srgbClr val="002060"/>
              </a:solidFill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32" name="Прямокутник 31"/>
          <p:cNvSpPr/>
          <p:nvPr/>
        </p:nvSpPr>
        <p:spPr>
          <a:xfrm rot="16200000">
            <a:off x="5964263" y="630258"/>
            <a:ext cx="263474" cy="12192000"/>
          </a:xfrm>
          <a:prstGeom prst="rect">
            <a:avLst/>
          </a:prstGeom>
          <a:solidFill>
            <a:srgbClr val="37499A"/>
          </a:solidFill>
          <a:ln>
            <a:solidFill>
              <a:srgbClr val="3749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065562"/>
              </p:ext>
            </p:extLst>
          </p:nvPr>
        </p:nvGraphicFramePr>
        <p:xfrm>
          <a:off x="442914" y="985839"/>
          <a:ext cx="10006392" cy="4751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9278"/>
                <a:gridCol w="1762048"/>
                <a:gridCol w="1303405"/>
                <a:gridCol w="1882583"/>
                <a:gridCol w="1149162"/>
                <a:gridCol w="1073572"/>
                <a:gridCol w="1966344"/>
              </a:tblGrid>
              <a:tr h="9721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Торги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Тип аукціону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Дата проведення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статус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Зниження </a:t>
                      </a:r>
                      <a:r>
                        <a:rPr lang="uk-UA" sz="1400" dirty="0" err="1">
                          <a:effectLst/>
                        </a:rPr>
                        <a:t>поч</a:t>
                      </a:r>
                      <a:r>
                        <a:rPr lang="uk-UA" sz="1400" dirty="0">
                          <a:effectLst/>
                        </a:rPr>
                        <a:t>. ціни  від номіналу  на 1х торгах%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Організатор торгів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Початкова ц</a:t>
                      </a:r>
                      <a:r>
                        <a:rPr lang="uk-UA" sz="1400" dirty="0">
                          <a:effectLst/>
                        </a:rPr>
                        <a:t>і</a:t>
                      </a:r>
                      <a:r>
                        <a:rPr lang="ru-RU" sz="1400" dirty="0">
                          <a:effectLst/>
                        </a:rPr>
                        <a:t>на </a:t>
                      </a:r>
                      <a:r>
                        <a:rPr lang="ru-RU" sz="1400" dirty="0" err="1">
                          <a:effectLst/>
                        </a:rPr>
                        <a:t>грн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</a:tr>
              <a:tr h="5708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uk-U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Голландський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21.06.2018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Не відбулись.  Не було  учасників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-80%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Prozorro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4 486 159 996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(балансова на 1му </a:t>
                      </a:r>
                      <a:r>
                        <a:rPr lang="uk-UA" sz="1100" dirty="0" err="1">
                          <a:solidFill>
                            <a:schemeClr val="tx1"/>
                          </a:solidFill>
                          <a:effectLst/>
                        </a:rPr>
                        <a:t>гол.аукціоні</a:t>
                      </a: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5058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Голландський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19.07.2018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Не відбулись.  Не було  учасників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-80%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Prozorro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4 486 159 996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5708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Голландський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06.03.2019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Були ставки понад стартову ціну. Торги скасовані через рішення суду 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96</a:t>
                      </a:r>
                      <a:r>
                        <a:rPr lang="uk-UA" sz="1100">
                          <a:effectLst/>
                        </a:rPr>
                        <a:t>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DebteX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897 231 999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5058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Голландський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16.05.2019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Не відбулися. Були учасники. Відсутні ставки.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90</a:t>
                      </a:r>
                      <a:r>
                        <a:rPr lang="uk-UA" sz="1100">
                          <a:effectLst/>
                        </a:rPr>
                        <a:t>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DebteX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868 821 561 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5058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Голландський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24.05.2019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Не відбулися. Були учасники. Відсутні ставки.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-92</a:t>
                      </a:r>
                      <a:r>
                        <a:rPr lang="uk-UA" sz="1100">
                          <a:effectLst/>
                        </a:rPr>
                        <a:t>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DebteX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868 821 561 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5058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14</a:t>
                      </a: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Голландський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31.05.2019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Не відбулися. Були учасники. Відсутні ставки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94</a:t>
                      </a:r>
                      <a:r>
                        <a:rPr lang="uk-UA" sz="1100">
                          <a:effectLst/>
                        </a:rPr>
                        <a:t>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DebteX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868 821 561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61452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15</a:t>
                      </a: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Голландський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07.06.2019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Аукціон відбувся. Були учасники. Зроблено одну ставку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96</a:t>
                      </a:r>
                      <a:r>
                        <a:rPr lang="uk-UA" sz="1100">
                          <a:effectLst/>
                        </a:rPr>
                        <a:t>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DebteX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868 821 561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</a:tbl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303498" y="5737667"/>
            <a:ext cx="11888502" cy="869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голландський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аукціон – в процесі торгів ціна знижується до мінімальної, яка визначена рішенням ФГВФО, після того як один з учасників зробить ставку, ціна може бути підвищена іншими учасниками, перемагає учасник, який надав найвищу ставку. 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0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6461" y="23116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latin typeface="+mn-lt"/>
              </a:rPr>
              <a:t>Дякую за увагу!</a:t>
            </a:r>
            <a:endParaRPr lang="uk-UA" sz="6000" b="1" dirty="0">
              <a:latin typeface="+mn-lt"/>
            </a:endParaRPr>
          </a:p>
        </p:txBody>
      </p:sp>
      <p:pic>
        <p:nvPicPr>
          <p:cNvPr id="7" name="Picture 2" descr="Z:\ЛОГОТИП\Лого\JPG\Fulcolor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640" y="0"/>
            <a:ext cx="2386541" cy="2126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2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4452</TotalTime>
  <Words>372</Words>
  <Application>Microsoft Office PowerPoint</Application>
  <PresentationFormat>Широкий екран</PresentationFormat>
  <Paragraphs>131</Paragraphs>
  <Slides>4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Cambria</vt:lpstr>
      <vt:lpstr>Times New Roman</vt:lpstr>
      <vt:lpstr>Тема Office</vt:lpstr>
      <vt:lpstr>  </vt:lpstr>
      <vt:lpstr>Презентація PowerPoint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досягнення Фонду гарантування вкладів фізичних осіб</dc:title>
  <dc:creator>Хоменко Марина Сергіївна</dc:creator>
  <cp:lastModifiedBy>Петренко Наталія Степанівна</cp:lastModifiedBy>
  <cp:revision>299</cp:revision>
  <cp:lastPrinted>2019-03-13T10:53:53Z</cp:lastPrinted>
  <dcterms:created xsi:type="dcterms:W3CDTF">2018-06-25T09:34:04Z</dcterms:created>
  <dcterms:modified xsi:type="dcterms:W3CDTF">2021-11-01T13:47:40Z</dcterms:modified>
  <cp:contentStatus>Остаточне</cp:contentStatus>
</cp:coreProperties>
</file>